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7" r:id="rId2"/>
    <p:sldId id="261" r:id="rId3"/>
    <p:sldId id="263" r:id="rId4"/>
    <p:sldId id="262" r:id="rId5"/>
    <p:sldId id="258" r:id="rId6"/>
    <p:sldId id="298" r:id="rId7"/>
    <p:sldId id="265" r:id="rId8"/>
    <p:sldId id="269" r:id="rId9"/>
    <p:sldId id="268" r:id="rId10"/>
    <p:sldId id="267" r:id="rId11"/>
    <p:sldId id="270" r:id="rId12"/>
    <p:sldId id="273" r:id="rId13"/>
    <p:sldId id="272" r:id="rId14"/>
    <p:sldId id="274" r:id="rId15"/>
    <p:sldId id="271" r:id="rId16"/>
    <p:sldId id="276" r:id="rId17"/>
    <p:sldId id="277" r:id="rId18"/>
    <p:sldId id="275" r:id="rId19"/>
    <p:sldId id="278" r:id="rId20"/>
    <p:sldId id="279" r:id="rId21"/>
    <p:sldId id="280" r:id="rId22"/>
    <p:sldId id="282" r:id="rId23"/>
    <p:sldId id="264" r:id="rId24"/>
    <p:sldId id="281" r:id="rId25"/>
    <p:sldId id="287" r:id="rId26"/>
    <p:sldId id="283" r:id="rId27"/>
    <p:sldId id="286" r:id="rId28"/>
    <p:sldId id="288" r:id="rId29"/>
    <p:sldId id="285" r:id="rId30"/>
    <p:sldId id="293" r:id="rId31"/>
    <p:sldId id="294" r:id="rId32"/>
    <p:sldId id="295" r:id="rId33"/>
    <p:sldId id="296" r:id="rId34"/>
    <p:sldId id="290" r:id="rId35"/>
    <p:sldId id="297" r:id="rId36"/>
    <p:sldId id="259" r:id="rId37"/>
    <p:sldId id="260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1555" y="-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AC3BDC-6925-401E-B8CC-878689FEDD6A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4B95B-3807-4F73-AFBA-38F82DC45D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1731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9B08F7-F4F2-40BF-96D1-6B33FAE99AEA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C8226E-C35C-4DF1-923B-B67A7BC28304}" type="datetimeFigureOut">
              <a:rPr lang="ru-RU" smtClean="0"/>
              <a:pPr/>
              <a:t>12.02.2013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9D262-6313-4FD9-A763-2A2C6B22E3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gif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pn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5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60.jpeg"/><Relationship Id="rId4" Type="http://schemas.openxmlformats.org/officeDocument/2006/relationships/image" Target="../media/image6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6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79712" y="1916832"/>
            <a:ext cx="6573416" cy="1143000"/>
          </a:xfrm>
        </p:spPr>
        <p:txBody>
          <a:bodyPr>
            <a:noAutofit/>
          </a:bodyPr>
          <a:lstStyle/>
          <a:p>
            <a:r>
              <a:rPr lang="ru-RU" sz="8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Векторы</a:t>
            </a:r>
            <a:br>
              <a:rPr lang="ru-RU" sz="8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8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плоскости </a:t>
            </a:r>
            <a:endParaRPr lang="ru-RU" sz="8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116632" y="188640"/>
            <a:ext cx="3240361" cy="3096344"/>
          </a:xfrm>
        </p:spPr>
      </p:pic>
      <p:pic>
        <p:nvPicPr>
          <p:cNvPr id="9" name="Рисунок 8" descr="12187847231263329747jturner_Pencil.svg.h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582153">
            <a:off x="6084168" y="5319273"/>
            <a:ext cx="2761596" cy="2038978"/>
          </a:xfrm>
          <a:prstGeom prst="rect">
            <a:avLst/>
          </a:prstGeom>
        </p:spPr>
      </p:pic>
      <p:pic>
        <p:nvPicPr>
          <p:cNvPr id="10" name="Рисунок 9" descr="education-33237_64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275378">
            <a:off x="-39055" y="4749363"/>
            <a:ext cx="2695637" cy="1278670"/>
          </a:xfrm>
          <a:prstGeom prst="rect">
            <a:avLst/>
          </a:prstGeom>
        </p:spPr>
      </p:pic>
      <p:cxnSp>
        <p:nvCxnSpPr>
          <p:cNvPr id="3" name="Прямая со стрелкой 2"/>
          <p:cNvCxnSpPr/>
          <p:nvPr/>
        </p:nvCxnSpPr>
        <p:spPr>
          <a:xfrm>
            <a:off x="2384963" y="5806020"/>
            <a:ext cx="2521738" cy="0"/>
          </a:xfrm>
          <a:prstGeom prst="straightConnector1">
            <a:avLst/>
          </a:prstGeom>
          <a:ln w="127000" cap="rnd">
            <a:solidFill>
              <a:srgbClr val="FFFF00"/>
            </a:solidFill>
            <a:bevel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384963" y="4541466"/>
            <a:ext cx="1656184" cy="1224136"/>
          </a:xfrm>
          <a:prstGeom prst="straightConnector1">
            <a:avLst/>
          </a:prstGeom>
          <a:ln w="127000" cap="rnd">
            <a:solidFill>
              <a:srgbClr val="FFFF00"/>
            </a:solidFill>
            <a:bevel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786787" y="5806020"/>
            <a:ext cx="2521738" cy="0"/>
          </a:xfrm>
          <a:prstGeom prst="straightConnector1">
            <a:avLst/>
          </a:prstGeom>
          <a:ln w="127000" cap="rnd">
            <a:solidFill>
              <a:srgbClr val="FFFF00"/>
            </a:solidFill>
            <a:bevel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7308525" y="4541466"/>
            <a:ext cx="1656184" cy="1224136"/>
          </a:xfrm>
          <a:prstGeom prst="straightConnector1">
            <a:avLst/>
          </a:prstGeom>
          <a:ln w="76200" cap="rnd">
            <a:solidFill>
              <a:srgbClr val="FFFF00"/>
            </a:solidFill>
            <a:prstDash val="dash"/>
            <a:beve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384963" y="4541466"/>
            <a:ext cx="6579746" cy="1224136"/>
          </a:xfrm>
          <a:prstGeom prst="straightConnector1">
            <a:avLst/>
          </a:prstGeom>
          <a:ln w="127000" cap="rnd">
            <a:solidFill>
              <a:schemeClr val="bg1"/>
            </a:solidFill>
            <a:bevel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041147" y="4541466"/>
            <a:ext cx="4707317" cy="0"/>
          </a:xfrm>
          <a:prstGeom prst="straightConnector1">
            <a:avLst/>
          </a:prstGeom>
          <a:ln w="76200" cap="rnd">
            <a:solidFill>
              <a:srgbClr val="FFFF00"/>
            </a:solidFill>
            <a:prstDash val="dash"/>
            <a:beve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1" name="TextBox 20"/>
              <p:cNvSpPr txBox="1"/>
              <p:nvPr/>
            </p:nvSpPr>
            <p:spPr>
              <a:xfrm>
                <a:off x="1625357" y="4528759"/>
                <a:ext cx="1904412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𝒗</m:t>
                          </m:r>
                        </m:e>
                      </m:acc>
                    </m:oMath>
                  </m:oMathPara>
                </a14:m>
                <a:endParaRPr lang="ru-RU" sz="60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5357" y="4528759"/>
                <a:ext cx="1904412" cy="1015663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2" name="TextBox 21"/>
              <p:cNvSpPr txBox="1"/>
              <p:nvPr/>
            </p:nvSpPr>
            <p:spPr>
              <a:xfrm>
                <a:off x="3795436" y="5849690"/>
                <a:ext cx="1904412" cy="1133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n-US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𝟐</m:t>
                          </m:r>
                          <m:r>
                            <a:rPr lang="en-US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𝒘</m:t>
                          </m:r>
                        </m:e>
                      </m:acc>
                    </m:oMath>
                  </m:oMathPara>
                </a14:m>
                <a:endParaRPr lang="ru-RU" sz="60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5436" y="5849690"/>
                <a:ext cx="1904412" cy="113377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3" name="TextBox 22"/>
              <p:cNvSpPr txBox="1"/>
              <p:nvPr/>
            </p:nvSpPr>
            <p:spPr>
              <a:xfrm>
                <a:off x="6142791" y="4715918"/>
                <a:ext cx="2740604" cy="11337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60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60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𝒗</m:t>
                        </m:r>
                      </m:e>
                    </m:acc>
                  </m:oMath>
                </a14:m>
                <a:r>
                  <a:rPr lang="en-US" sz="6000" b="1" dirty="0" smtClean="0">
                    <a:solidFill>
                      <a:schemeClr val="bg1"/>
                    </a:solidFill>
                  </a:rPr>
                  <a:t>+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en-US" sz="6000" b="1" i="1" dirty="0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6000" b="1" i="1" dirty="0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𝟐</m:t>
                        </m:r>
                        <m:r>
                          <a:rPr lang="en-US" sz="6000" b="1" i="1" dirty="0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𝒘</m:t>
                        </m:r>
                      </m:e>
                    </m:acc>
                  </m:oMath>
                </a14:m>
                <a:endParaRPr lang="ru-RU" sz="60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2791" y="4715918"/>
                <a:ext cx="2740604" cy="1133772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t="-5376" b="-360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5137809"/>
            <a:ext cx="1800200" cy="1720191"/>
          </a:xfrm>
        </p:spPr>
      </p:pic>
      <p:sp>
        <p:nvSpPr>
          <p:cNvPr id="9" name="Прямоугольник 8"/>
          <p:cNvSpPr/>
          <p:nvPr/>
        </p:nvSpPr>
        <p:spPr>
          <a:xfrm>
            <a:off x="2339753" y="2348880"/>
            <a:ext cx="680424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геометрическое произведение – это произведение из величин векторов на косинус угла между ними. 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араллелограмм 2"/>
          <p:cNvSpPr/>
          <p:nvPr/>
        </p:nvSpPr>
        <p:spPr>
          <a:xfrm>
            <a:off x="395536" y="2780929"/>
            <a:ext cx="2808312" cy="1563436"/>
          </a:xfrm>
          <a:prstGeom prst="parallelogram">
            <a:avLst>
              <a:gd name="adj" fmla="val 81360"/>
            </a:avLst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TextBox 4"/>
              <p:cNvSpPr txBox="1"/>
              <p:nvPr/>
            </p:nvSpPr>
            <p:spPr>
              <a:xfrm>
                <a:off x="395536" y="5517232"/>
                <a:ext cx="9144000" cy="11529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  <m:r>
                        <a:rPr lang="en-US" sz="6000" b="1" i="1" smtClean="0">
                          <a:solidFill>
                            <a:schemeClr val="bg1"/>
                          </a:solidFill>
                          <a:latin typeface="Cambria Math"/>
                        </a:rPr>
                        <m:t>∗</m:t>
                      </m:r>
                      <m:acc>
                        <m:accPr>
                          <m:chr m:val="⃗"/>
                          <m:ctrlPr>
                            <a:rPr lang="ru-RU" sz="6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acc>
                      <m:r>
                        <a:rPr lang="en-US" sz="6000" b="1" i="1" smtClean="0">
                          <a:solidFill>
                            <a:schemeClr val="bg1"/>
                          </a:solidFill>
                          <a:latin typeface="Cambria Math"/>
                        </a:rPr>
                        <m:t>=|</m:t>
                      </m:r>
                      <m:acc>
                        <m:accPr>
                          <m:chr m:val="⃗"/>
                          <m:ctrlPr>
                            <a:rPr lang="ru-RU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  <m:r>
                        <a:rPr lang="en-US" sz="6000" b="1" i="1" smtClean="0">
                          <a:solidFill>
                            <a:schemeClr val="bg1"/>
                          </a:solidFill>
                          <a:latin typeface="Cambria Math"/>
                        </a:rPr>
                        <m:t>|∗|</m:t>
                      </m:r>
                      <m:acc>
                        <m:accPr>
                          <m:chr m:val="⃗"/>
                          <m:ctrlPr>
                            <a:rPr lang="ru-RU" sz="6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6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acc>
                      <m:r>
                        <a:rPr lang="en-US" sz="6000" b="1" i="1" smtClean="0">
                          <a:solidFill>
                            <a:schemeClr val="bg1"/>
                          </a:solidFill>
                          <a:latin typeface="Cambria Math"/>
                        </a:rPr>
                        <m:t>|∗</m:t>
                      </m:r>
                      <m:r>
                        <a:rPr lang="en-US" sz="6000" b="1" i="1">
                          <a:solidFill>
                            <a:schemeClr val="bg1"/>
                          </a:solidFill>
                          <a:latin typeface="Cambria Math"/>
                        </a:rPr>
                        <m:t>𝒄𝒐𝒔</m:t>
                      </m:r>
                      <m:r>
                        <a:rPr lang="en-US" sz="6000" b="1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𝜸</m:t>
                      </m:r>
                    </m:oMath>
                  </m:oMathPara>
                </a14:m>
                <a:endParaRPr lang="ru-RU" sz="60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5517232"/>
                <a:ext cx="9144000" cy="1152944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Прямоугольник 6"/>
          <p:cNvSpPr/>
          <p:nvPr/>
        </p:nvSpPr>
        <p:spPr>
          <a:xfrm>
            <a:off x="-1" y="225222"/>
            <a:ext cx="914400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Внешнее произведение </a:t>
            </a:r>
            <a:r>
              <a:rPr lang="ru-RU" sz="4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- это площадь параллелограмма, а </a:t>
            </a:r>
            <a:r>
              <a:rPr lang="ru-RU" sz="4400" b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внутреннее произведение </a:t>
            </a:r>
            <a:r>
              <a:rPr lang="ru-RU" sz="4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Прямоугольник 9"/>
              <p:cNvSpPr/>
              <p:nvPr/>
            </p:nvSpPr>
            <p:spPr>
              <a:xfrm>
                <a:off x="346107" y="2550489"/>
                <a:ext cx="837089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6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6000" b="1" i="1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𝒂</m:t>
                          </m:r>
                        </m:e>
                      </m:acc>
                    </m:oMath>
                  </m:oMathPara>
                </a14:m>
                <a:endParaRPr lang="ru-RU" sz="6000" dirty="0"/>
              </a:p>
            </p:txBody>
          </p:sp>
        </mc:Choice>
        <mc:Fallback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107" y="2550489"/>
                <a:ext cx="837089" cy="101566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Прямоугольник 11"/>
              <p:cNvSpPr/>
              <p:nvPr/>
            </p:nvSpPr>
            <p:spPr>
              <a:xfrm>
                <a:off x="763183" y="4438953"/>
                <a:ext cx="825867" cy="11529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ru-RU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</m:ctrlPr>
                        </m:accPr>
                        <m:e>
                          <m:r>
                            <a:rPr lang="en-US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𝒃</m:t>
                          </m:r>
                        </m:e>
                      </m:acc>
                    </m:oMath>
                  </m:oMathPara>
                </a14:m>
                <a:endParaRPr lang="ru-RU" sz="6000" dirty="0"/>
              </a:p>
            </p:txBody>
          </p:sp>
        </mc:Choice>
        <mc:Fallback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3183" y="4438953"/>
                <a:ext cx="825867" cy="1152944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Прямоугольник 10"/>
              <p:cNvSpPr/>
              <p:nvPr/>
            </p:nvSpPr>
            <p:spPr>
              <a:xfrm>
                <a:off x="1217477" y="3058320"/>
                <a:ext cx="822661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b="1" i="1">
                          <a:solidFill>
                            <a:schemeClr val="bg1"/>
                          </a:solidFill>
                          <a:latin typeface="Cambria Math"/>
                          <a:ea typeface="Cambria Math"/>
                        </a:rPr>
                        <m:t>𝜸</m:t>
                      </m:r>
                    </m:oMath>
                  </m:oMathPara>
                </a14:m>
                <a:endParaRPr lang="ru-RU" sz="6000" b="1" dirty="0">
                  <a:solidFill>
                    <a:schemeClr val="bg1"/>
                  </a:solidFill>
                </a:endParaRPr>
              </a:p>
            </p:txBody>
          </p:sp>
        </mc:Choice>
        <mc:Fallback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7477" y="3058320"/>
                <a:ext cx="822661" cy="1015663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Дуга 12"/>
          <p:cNvSpPr/>
          <p:nvPr/>
        </p:nvSpPr>
        <p:spPr>
          <a:xfrm>
            <a:off x="559321" y="3606229"/>
            <a:ext cx="658155" cy="864096"/>
          </a:xfrm>
          <a:prstGeom prst="arc">
            <a:avLst>
              <a:gd name="adj1" fmla="val 17185853"/>
              <a:gd name="adj2" fmla="val 2969828"/>
            </a:avLst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395536" y="4344365"/>
            <a:ext cx="1644602" cy="0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46107" y="2780929"/>
            <a:ext cx="1282700" cy="1563436"/>
          </a:xfrm>
          <a:prstGeom prst="straightConnector1">
            <a:avLst/>
          </a:prstGeom>
          <a:ln w="762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Уильям </a:t>
            </a:r>
            <a:r>
              <a:rPr lang="ru-RU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Роуан</a:t>
            </a: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Гамильтон</a:t>
            </a:r>
            <a:b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4 августа 1805 - 2 сентября 1865 выдающийся ирландский математик, механик и физик.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5137809"/>
            <a:ext cx="1800200" cy="1720191"/>
          </a:xfrm>
        </p:spPr>
      </p:pic>
      <p:pic>
        <p:nvPicPr>
          <p:cNvPr id="27650" name="Picture 2" descr="http://www.tcd.ie/visitors/sciencesafari/assets/img/6-hamilt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4762" y="2780927"/>
            <a:ext cx="3049238" cy="4077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0" y="2636912"/>
            <a:ext cx="64442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Ввел понятие  </a:t>
            </a:r>
            <a:r>
              <a:rPr lang="ru-RU" sz="40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кватернионы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– это четверки действительных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чисел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404664"/>
            <a:ext cx="91440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Уильям </a:t>
            </a:r>
            <a:r>
              <a:rPr lang="ru-RU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Роуан</a:t>
            </a: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Гамильтон</a:t>
            </a:r>
            <a:b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5137809"/>
            <a:ext cx="1800200" cy="1720191"/>
          </a:xfrm>
        </p:spPr>
      </p:pic>
      <p:pic>
        <p:nvPicPr>
          <p:cNvPr id="27650" name="Picture 2" descr="http://www.tcd.ie/visitors/sciencesafari/assets/img/6-hamilt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4762" y="2886502"/>
            <a:ext cx="3049238" cy="4077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0" y="2456795"/>
            <a:ext cx="644420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Основал фундаментальную формулу о символах </a:t>
            </a:r>
            <a:endParaRPr lang="en-US" sz="48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sz="4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j, k</a:t>
            </a:r>
            <a:r>
              <a:rPr lang="ru-RU" sz="4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(единичные векторы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1853</a:t>
            </a:r>
            <a:r>
              <a:rPr lang="ru-RU" sz="4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Заголовок 1"/>
              <p:cNvSpPr txBox="1">
                <a:spLocks/>
              </p:cNvSpPr>
              <p:nvPr/>
            </p:nvSpPr>
            <p:spPr>
              <a:xfrm>
                <a:off x="21704" y="1028609"/>
                <a:ext cx="9144000" cy="1470025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97500"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6600" b="1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6600" b="1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𝒊</m:t>
                          </m:r>
                        </m:e>
                        <m:sup>
                          <m:r>
                            <a:rPr lang="en-US" sz="6600" b="1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6600" b="1" i="1" smtClean="0">
                          <a:solidFill>
                            <a:schemeClr val="bg1"/>
                          </a:solidFill>
                          <a:latin typeface="Cambria Math"/>
                          <a:cs typeface="Times New Roman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6600" b="1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6600" b="1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𝒋</m:t>
                          </m:r>
                        </m:e>
                        <m:sup>
                          <m:r>
                            <a:rPr lang="en-US" sz="6600" b="1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6600" b="1" i="1" smtClean="0">
                          <a:solidFill>
                            <a:schemeClr val="bg1"/>
                          </a:solidFill>
                          <a:latin typeface="Cambria Math"/>
                          <a:cs typeface="Times New Roman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6600" b="1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r>
                            <a:rPr lang="en-US" sz="6600" b="1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𝒌</m:t>
                          </m:r>
                        </m:e>
                        <m:sup>
                          <m:r>
                            <a:rPr lang="en-US" sz="6600" b="1" i="1" smtClean="0">
                              <a:solidFill>
                                <a:schemeClr val="bg1"/>
                              </a:solidFill>
                              <a:latin typeface="Cambria Math"/>
                              <a:cs typeface="Times New Roman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US" sz="6600" b="1" i="1" smtClean="0">
                          <a:solidFill>
                            <a:schemeClr val="bg1"/>
                          </a:solidFill>
                          <a:latin typeface="Cambria Math"/>
                          <a:cs typeface="Times New Roman" pitchFamily="18" charset="0"/>
                        </a:rPr>
                        <m:t>=</m:t>
                      </m:r>
                      <m:r>
                        <a:rPr lang="en-US" sz="6600" b="1" i="1" smtClean="0">
                          <a:solidFill>
                            <a:schemeClr val="bg1"/>
                          </a:solidFill>
                          <a:latin typeface="Cambria Math"/>
                          <a:cs typeface="Times New Roman" pitchFamily="18" charset="0"/>
                        </a:rPr>
                        <m:t>𝒊𝒋𝒌</m:t>
                      </m:r>
                      <m:r>
                        <a:rPr lang="en-US" sz="6600" b="1" i="1" smtClean="0">
                          <a:solidFill>
                            <a:schemeClr val="bg1"/>
                          </a:solidFill>
                          <a:latin typeface="Cambria Math"/>
                          <a:cs typeface="Times New Roman" pitchFamily="18" charset="0"/>
                        </a:rPr>
                        <m:t>=−</m:t>
                      </m:r>
                      <m:r>
                        <a:rPr lang="en-US" sz="6600" b="1" i="1" smtClean="0">
                          <a:solidFill>
                            <a:schemeClr val="bg1"/>
                          </a:solidFill>
                          <a:latin typeface="Cambria Math"/>
                          <a:cs typeface="Times New Roman" pitchFamily="18" charset="0"/>
                        </a:rPr>
                        <m:t>𝟏</m:t>
                      </m:r>
                    </m:oMath>
                  </m:oMathPara>
                </a14:m>
                <a:endParaRPr lang="ru-RU" sz="6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7" name="Заголовок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04" y="1028609"/>
                <a:ext cx="9144000" cy="1470025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Уильям </a:t>
            </a:r>
            <a:r>
              <a:rPr lang="ru-RU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Роуан</a:t>
            </a: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Гамильтон</a:t>
            </a:r>
            <a:b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5137809"/>
            <a:ext cx="1800200" cy="1720191"/>
          </a:xfrm>
        </p:spPr>
      </p:pic>
      <p:pic>
        <p:nvPicPr>
          <p:cNvPr id="27650" name="Picture 2" descr="http://www.tcd.ie/visitors/sciencesafari/assets/img/6-hamilt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980728"/>
            <a:ext cx="3131840" cy="4187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698" name="Picture 2" descr="C:\Users\Домашний\Desktop\king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556792"/>
            <a:ext cx="5940152" cy="33264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115616" y="5103674"/>
            <a:ext cx="76328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Ирландская королевская академия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5137809"/>
            <a:ext cx="1800200" cy="1720191"/>
          </a:xfr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Прямоугольник 6"/>
              <p:cNvSpPr/>
              <p:nvPr/>
            </p:nvSpPr>
            <p:spPr>
              <a:xfrm>
                <a:off x="0" y="0"/>
                <a:ext cx="5076056" cy="67403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48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Огюстен Луи Коши французский математик </a:t>
                </a:r>
              </a:p>
              <a:p>
                <a:pPr algn="ctr"/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 </a:t>
                </a:r>
                <a:r>
                  <a:rPr lang="ru-RU" sz="4800" b="1" dirty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1853 году</a:t>
                </a:r>
              </a:p>
              <a:p>
                <a:pPr algn="ctr"/>
                <a:r>
                  <a:rPr lang="ru-RU" sz="48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ввёл знак вектора</a:t>
                </a:r>
                <a:endParaRPr lang="en-US" sz="48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en-US" sz="100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100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100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𝒂</m:t>
                        </m:r>
                      </m:e>
                    </m:acc>
                  </m:oMath>
                </a14:m>
                <a:endParaRPr lang="ru-RU" sz="10000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0"/>
                <a:ext cx="5076056" cy="6740307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t="-19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22" name="Picture 2" descr="http://www.fmclass.ru/pic/48383f5009934/pi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3713" y="619571"/>
            <a:ext cx="4490287" cy="5977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1143000"/>
          </a:xfrm>
        </p:spPr>
        <p:txBody>
          <a:bodyPr>
            <a:noAutofit/>
          </a:bodyPr>
          <a:lstStyle/>
          <a:p>
            <a:r>
              <a:rPr lang="ru-RU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Джозайя</a:t>
            </a: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Уиллард</a:t>
            </a: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Гиббс 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1839 - 1903 американский физик, математик и механик, один из создателей векторного анализа.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5137809"/>
            <a:ext cx="1800200" cy="1720191"/>
          </a:xfrm>
        </p:spPr>
      </p:pic>
      <p:sp>
        <p:nvSpPr>
          <p:cNvPr id="7" name="Прямоугольник 6"/>
          <p:cNvSpPr/>
          <p:nvPr/>
        </p:nvSpPr>
        <p:spPr>
          <a:xfrm>
            <a:off x="0" y="2708920"/>
            <a:ext cx="68042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Осознал необходимость применения векторной алгебры с разными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областями физики.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www.eo.ucar.edu/skymath/Gibbs.jpg"/>
          <p:cNvPicPr>
            <a:picLocks noChangeAspect="1" noChangeArrowheads="1"/>
          </p:cNvPicPr>
          <p:nvPr/>
        </p:nvPicPr>
        <p:blipFill>
          <a:blip r:embed="rId3" cstate="print">
            <a:lum bright="10000" contrast="20000"/>
          </a:blip>
          <a:srcRect/>
          <a:stretch>
            <a:fillRect/>
          </a:stretch>
        </p:blipFill>
        <p:spPr bwMode="auto">
          <a:xfrm>
            <a:off x="6219825" y="2762250"/>
            <a:ext cx="2924175" cy="4095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http://www.eduspb.com/public/img/formula/image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5236603"/>
            <a:ext cx="3744416" cy="1621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5137809"/>
            <a:ext cx="1800200" cy="1720191"/>
          </a:xfr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Векторы и физика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92696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Пространственной дисперсией называется зависимость тензора диэлектрической проницаемости среды от волнового вектора. 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3212976"/>
            <a:ext cx="5528765" cy="342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6" name="Picture 8" descr="http://freelance-tomsk.ru/files/sony-bravia-vpl-aw10-project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3621736" cy="1512168"/>
          </a:xfrm>
          <a:prstGeom prst="rect">
            <a:avLst/>
          </a:prstGeom>
          <a:noFill/>
        </p:spPr>
      </p:pic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323417" y="3501008"/>
            <a:ext cx="3095217" cy="2957652"/>
          </a:xfr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Векторы и физика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71800" y="692696"/>
            <a:ext cx="6372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Используется </a:t>
            </a:r>
            <a:endParaRPr lang="en-US" sz="5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проекторах</a:t>
            </a:r>
            <a:endParaRPr lang="ru-RU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://www.compress.ru/Archive/CP/2005/2/7/1DM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5328" y="2342497"/>
            <a:ext cx="6048672" cy="45155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6016" y="4941168"/>
            <a:ext cx="1800200" cy="1720191"/>
          </a:xfr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Векторы и физика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620688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Используется в мониторах </a:t>
            </a:r>
            <a:endParaRPr lang="ru-RU" sz="5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4" descr="http://images.zakazi24.ru/Image.ashx?section=1357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984629"/>
            <a:ext cx="4964038" cy="4873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820" name="Picture 4" descr="http://lendpanel.com/wp-content/uploads/2012/06/lcd_monito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8250" y="1484784"/>
            <a:ext cx="4095750" cy="4095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372200" y="4595465"/>
            <a:ext cx="2367769" cy="2262535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Использование в манипуляторах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://upload.wikimedia.org/wikipedia/commons/thumb/9/94/Wire-grid-polarizer.svg/680px-Wire-grid-polarizer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55621"/>
            <a:ext cx="6624736" cy="3402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0" y="836712"/>
            <a:ext cx="51480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«Лазерные указатели … или красный свет некоторых </a:t>
            </a:r>
            <a:endParaRPr lang="en-US" sz="3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оптических мышей…»</a:t>
            </a:r>
            <a:endParaRPr lang="ru-RU" sz="36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4" name="Picture 4" descr="http://www.crown-cis.kz/components/com_virtuemart/shop_image/product/CMM-51white_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052736"/>
            <a:ext cx="5040560" cy="3274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2" y="3356992"/>
            <a:ext cx="9144000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7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совершенствование знаний и умений по теме «Векторы» </a:t>
            </a:r>
            <a:endParaRPr lang="ru-RU" sz="7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116632" y="188640"/>
            <a:ext cx="3240361" cy="3096344"/>
          </a:xfrm>
        </p:spPr>
      </p:pic>
      <p:pic>
        <p:nvPicPr>
          <p:cNvPr id="9" name="Рисунок 8" descr="12187847231263329747jturner_Pencil.svg.h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19546">
            <a:off x="7548256" y="5618327"/>
            <a:ext cx="1508161" cy="1113525"/>
          </a:xfrm>
          <a:prstGeom prst="rect">
            <a:avLst/>
          </a:prstGeom>
        </p:spPr>
      </p:pic>
      <p:pic>
        <p:nvPicPr>
          <p:cNvPr id="10" name="Рисунок 9" descr="education-33237_64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225960">
            <a:off x="101193" y="5790481"/>
            <a:ext cx="1878470" cy="1003808"/>
          </a:xfrm>
          <a:prstGeom prst="rect">
            <a:avLst/>
          </a:prstGeom>
        </p:spPr>
      </p:pic>
      <p:pic>
        <p:nvPicPr>
          <p:cNvPr id="1027" name="Picture 3" descr="F:\История о том, как появился 'свободный вектор' в физике - Форумы CNews_files\cnews_016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5608" y="404664"/>
            <a:ext cx="2384863" cy="2370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7619912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40568" y="5137809"/>
            <a:ext cx="1800200" cy="1720191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Векторизация – создание векторного изображения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76" name="Picture 12" descr="&amp;Ocy;&amp;tcy;&amp;scy;&amp;kcy;&amp;acy;&amp;ncy;&amp;icy;&amp;rcy;&amp;ocy;&amp;vcy;&amp;acy;&amp;ncy;&amp;ncy;&amp;ycy;&amp;jcy; &amp;zcy;&amp;ncy;&amp;acy;&amp;kcy; «&amp;Ncy;&amp;iecy; &amp;mcy;&amp;ocy;&amp;chcy;&amp;icy;&amp;tcy;&amp;softcy;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628800"/>
            <a:ext cx="7416824" cy="4746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8" name="Picture 14" descr="&amp;Rcy;&amp;ucy;&amp;chcy;&amp;ncy;&amp;acy;&amp;yacy; &amp;tcy;&amp;rcy;&amp;acy;&amp;scy;&amp;scy;&amp;icy;&amp;rcy;&amp;ocy;&amp;vcy;&amp;kcy;&amp;acy; &amp;kcy;&amp;rcy;&amp;icy;&amp;vcy;&amp;ycy;&amp;mcy;&amp;icy; &amp;Bcy;&amp;iecy;&amp;zcy;&amp;softcy;&amp;ie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628800"/>
            <a:ext cx="7457328" cy="4772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80" name="Picture 16" descr="&amp;Scy;&amp;ocy;&amp;scy;&amp;tcy;&amp;acy;&amp;vcy;&amp;lcy;&amp;iecy;&amp;ncy;&amp;icy;&amp;iecy; &amp;vcy;&amp;iecy;&amp;kcy;&amp;tcy;&amp;ocy;&amp;rcy;&amp;ncy;&amp;ocy;&amp;jcy; &amp;fcy;&amp;icy;&amp;gcy;&amp;ucy;&amp;rcy;&amp;ycy; &amp;gcy;&amp;rcy;&amp;acy;&amp;fcy;&amp;icy;&amp;chcy;&amp;iecy;&amp;scy;&amp;kcy;&amp;icy;&amp;mcy;&amp;icy; &amp;pcy;&amp;rcy;&amp;icy;&amp;mcy;&amp;icy;&amp;tcy;&amp;icy;&amp;vcy;&amp;acy;&amp;mcy;&amp;icy;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5825" y="1663851"/>
            <a:ext cx="7416824" cy="4746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82" name="Picture 18" descr="&amp;Rcy;&amp;iecy;&amp;zcy;&amp;ucy;&amp;lcy;&amp;softcy;&amp;tcy;&amp;acy;&amp;tcy; &amp;rcy;&amp;ucy;&amp;chcy;&amp;ncy;&amp;ocy;&amp;jcy; &amp;vcy;&amp;iecy;&amp;kcy;&amp;tcy;&amp;ocy;&amp;rcy;&amp;icy;&amp;zcy;&amp;acy;&amp;tscy;&amp;icy;&amp;i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5825" y="1663851"/>
            <a:ext cx="7457972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6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0" name="Picture 6" descr="http://photoimp.ru/wp-content/uploads/2012/01/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40568" y="2780928"/>
            <a:ext cx="3810000" cy="3810000"/>
          </a:xfrm>
          <a:prstGeom prst="rect">
            <a:avLst/>
          </a:prstGeom>
          <a:noFill/>
        </p:spPr>
      </p:pic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540568" y="5137809"/>
            <a:ext cx="1800200" cy="1720191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48600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Векторная графика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620688"/>
            <a:ext cx="47880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метод графического представления объекта в виде множества векторов.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0" descr="C:\Users\Домашний\Desktop\0_6776b_39b99550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1" y="188641"/>
            <a:ext cx="4046671" cy="230425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572000" y="2492896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В цифровом виде штрихи записываются с помощью математических уравнений и хранятся в памяти ПК.</a:t>
            </a:r>
            <a:endParaRPr lang="ru-RU" b="1" dirty="0"/>
          </a:p>
        </p:txBody>
      </p:sp>
      <p:pic>
        <p:nvPicPr>
          <p:cNvPr id="36872" name="Picture 8" descr="http://photoimp.ru/wp-content/uploads/2012/01/j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2852936"/>
            <a:ext cx="3810000" cy="3810000"/>
          </a:xfrm>
          <a:prstGeom prst="rect">
            <a:avLst/>
          </a:prstGeom>
          <a:noFill/>
        </p:spPr>
      </p:pic>
      <p:pic>
        <p:nvPicPr>
          <p:cNvPr id="36874" name="Picture 10" descr="http://photoimp.ru/wp-content/uploads/2012/01/k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11760" y="2852936"/>
            <a:ext cx="3810000" cy="381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Векторизация – создание векторного изображения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38" name="Picture 26" descr="http://www.real-tur.com/images/pages/800px-Flag-map_of_Russia-edit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0144" y="1970162"/>
            <a:ext cx="8263856" cy="4887838"/>
          </a:xfrm>
          <a:prstGeom prst="rect">
            <a:avLst/>
          </a:prstGeom>
          <a:noFill/>
        </p:spPr>
      </p:pic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540568" y="5137809"/>
            <a:ext cx="1800200" cy="1720191"/>
          </a:xfrm>
        </p:spPr>
      </p:pic>
      <p:pic>
        <p:nvPicPr>
          <p:cNvPr id="38940" name="Picture 28" descr="http://img1.liveinternet.ru/images/foto/b/0/83/1380083/f_3429377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64704"/>
            <a:ext cx="2961538" cy="3240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 rot="20088721">
            <a:off x="-80131" y="3944094"/>
            <a:ext cx="10577377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ГЕОМЕТРИЧЕСКИЙ ЛАБИРИНТ</a:t>
            </a:r>
            <a:b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116632" y="188640"/>
            <a:ext cx="3240361" cy="3096344"/>
          </a:xfrm>
        </p:spPr>
      </p:pic>
      <p:pic>
        <p:nvPicPr>
          <p:cNvPr id="9" name="Рисунок 8" descr="12187847231263329747jturner_Pencil.svg.h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19546">
            <a:off x="5932406" y="3826901"/>
            <a:ext cx="3035323" cy="2241079"/>
          </a:xfrm>
          <a:prstGeom prst="rect">
            <a:avLst/>
          </a:prstGeom>
        </p:spPr>
      </p:pic>
      <p:pic>
        <p:nvPicPr>
          <p:cNvPr id="10" name="Рисунок 9" descr="education-33237_64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4331324">
            <a:off x="1169931" y="4697588"/>
            <a:ext cx="1878470" cy="2847547"/>
          </a:xfrm>
          <a:prstGeom prst="rect">
            <a:avLst/>
          </a:prstGeom>
        </p:spPr>
      </p:pic>
      <p:pic>
        <p:nvPicPr>
          <p:cNvPr id="7" name="Picture 2" descr="C:\Program Files\Microsoft Office\CLIPART\PUB60COR\AG00004_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9167" y="332656"/>
            <a:ext cx="2304256" cy="222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96712123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3952" y="-33479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ВИДЫ ВЕКТОРОВ:</a:t>
            </a:r>
            <a:endParaRPr lang="ru-RU" sz="7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40568" y="4518541"/>
            <a:ext cx="2448272" cy="2339460"/>
          </a:xfrm>
        </p:spPr>
      </p:pic>
      <p:sp>
        <p:nvSpPr>
          <p:cNvPr id="4" name="Прямоугольник 3"/>
          <p:cNvSpPr/>
          <p:nvPr/>
        </p:nvSpPr>
        <p:spPr>
          <a:xfrm rot="20653210">
            <a:off x="-1274015" y="162757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КОЛЛИНЕАРНЫЕ</a:t>
            </a:r>
          </a:p>
        </p:txBody>
      </p:sp>
      <p:sp>
        <p:nvSpPr>
          <p:cNvPr id="3" name="Прямоугольник 2"/>
          <p:cNvSpPr/>
          <p:nvPr/>
        </p:nvSpPr>
        <p:spPr>
          <a:xfrm rot="20612339">
            <a:off x="-679542" y="2442608"/>
            <a:ext cx="104151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1. ПРОТИВОПОЛОЖНОНАПРАВЛЕННЫЕ</a:t>
            </a:r>
            <a:endParaRPr lang="ru-RU" sz="36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643915">
            <a:off x="1278127" y="4307939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2. СОНАПРАВЛЕННЫЕ</a:t>
            </a:r>
            <a:endParaRPr lang="ru-RU" sz="40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43"/>
          <p:cNvGrpSpPr>
            <a:grpSpLocks/>
          </p:cNvGrpSpPr>
          <p:nvPr/>
        </p:nvGrpSpPr>
        <p:grpSpPr bwMode="auto">
          <a:xfrm rot="20709923">
            <a:off x="6124395" y="4786801"/>
            <a:ext cx="2592387" cy="0"/>
            <a:chOff x="703" y="2205"/>
            <a:chExt cx="1633" cy="0"/>
          </a:xfrm>
        </p:grpSpPr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03" y="2205"/>
              <a:ext cx="1633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15"/>
            <p:cNvSpPr>
              <a:spLocks noChangeShapeType="1"/>
            </p:cNvSpPr>
            <p:nvPr/>
          </p:nvSpPr>
          <p:spPr bwMode="auto">
            <a:xfrm>
              <a:off x="839" y="2205"/>
              <a:ext cx="499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16"/>
            <p:cNvSpPr>
              <a:spLocks noChangeShapeType="1"/>
            </p:cNvSpPr>
            <p:nvPr/>
          </p:nvSpPr>
          <p:spPr bwMode="auto">
            <a:xfrm>
              <a:off x="1610" y="2205"/>
              <a:ext cx="590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46"/>
          <p:cNvGrpSpPr>
            <a:grpSpLocks/>
          </p:cNvGrpSpPr>
          <p:nvPr/>
        </p:nvGrpSpPr>
        <p:grpSpPr bwMode="auto">
          <a:xfrm rot="20756860">
            <a:off x="5598915" y="5558959"/>
            <a:ext cx="2447925" cy="588962"/>
            <a:chOff x="748" y="2787"/>
            <a:chExt cx="1542" cy="371"/>
          </a:xfrm>
        </p:grpSpPr>
        <p:sp>
          <p:nvSpPr>
            <p:cNvPr id="15" name="Line 19"/>
            <p:cNvSpPr>
              <a:spLocks noChangeShapeType="1"/>
            </p:cNvSpPr>
            <p:nvPr/>
          </p:nvSpPr>
          <p:spPr bwMode="auto">
            <a:xfrm>
              <a:off x="793" y="3150"/>
              <a:ext cx="1497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18"/>
            <p:cNvSpPr>
              <a:spLocks noChangeShapeType="1"/>
            </p:cNvSpPr>
            <p:nvPr/>
          </p:nvSpPr>
          <p:spPr bwMode="auto">
            <a:xfrm>
              <a:off x="748" y="2787"/>
              <a:ext cx="1497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0"/>
            <p:cNvSpPr>
              <a:spLocks noChangeShapeType="1"/>
            </p:cNvSpPr>
            <p:nvPr/>
          </p:nvSpPr>
          <p:spPr bwMode="auto">
            <a:xfrm>
              <a:off x="930" y="2787"/>
              <a:ext cx="1134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>
              <a:off x="1111" y="3158"/>
              <a:ext cx="817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" name="Oval 40"/>
          <p:cNvSpPr>
            <a:spLocks noChangeArrowheads="1"/>
          </p:cNvSpPr>
          <p:nvPr/>
        </p:nvSpPr>
        <p:spPr bwMode="auto">
          <a:xfrm flipV="1">
            <a:off x="4792141" y="5720498"/>
            <a:ext cx="144462" cy="144462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20" name="Oval 34"/>
          <p:cNvSpPr>
            <a:spLocks noChangeArrowheads="1"/>
          </p:cNvSpPr>
          <p:nvPr/>
        </p:nvSpPr>
        <p:spPr bwMode="auto">
          <a:xfrm rot="20624502" flipV="1">
            <a:off x="2168660" y="4864521"/>
            <a:ext cx="144463" cy="144462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1" name="Group 53"/>
          <p:cNvGrpSpPr>
            <a:grpSpLocks/>
          </p:cNvGrpSpPr>
          <p:nvPr/>
        </p:nvGrpSpPr>
        <p:grpSpPr bwMode="auto">
          <a:xfrm rot="20624502">
            <a:off x="5513744" y="2610231"/>
            <a:ext cx="2376488" cy="863600"/>
            <a:chOff x="3787" y="3022"/>
            <a:chExt cx="1497" cy="544"/>
          </a:xfrm>
          <a:solidFill>
            <a:schemeClr val="bg1"/>
          </a:solidFill>
        </p:grpSpPr>
        <p:sp>
          <p:nvSpPr>
            <p:cNvPr id="22" name="Line 36"/>
            <p:cNvSpPr>
              <a:spLocks noChangeShapeType="1"/>
            </p:cNvSpPr>
            <p:nvPr/>
          </p:nvSpPr>
          <p:spPr bwMode="auto">
            <a:xfrm>
              <a:off x="3787" y="3030"/>
              <a:ext cx="1497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38"/>
            <p:cNvSpPr>
              <a:spLocks noChangeShapeType="1"/>
            </p:cNvSpPr>
            <p:nvPr/>
          </p:nvSpPr>
          <p:spPr bwMode="auto">
            <a:xfrm>
              <a:off x="3923" y="3022"/>
              <a:ext cx="1134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37"/>
            <p:cNvSpPr>
              <a:spLocks noChangeShapeType="1"/>
            </p:cNvSpPr>
            <p:nvPr/>
          </p:nvSpPr>
          <p:spPr bwMode="auto">
            <a:xfrm>
              <a:off x="3787" y="3566"/>
              <a:ext cx="1497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39"/>
            <p:cNvSpPr>
              <a:spLocks noChangeShapeType="1"/>
            </p:cNvSpPr>
            <p:nvPr/>
          </p:nvSpPr>
          <p:spPr bwMode="auto">
            <a:xfrm flipH="1">
              <a:off x="4241" y="3566"/>
              <a:ext cx="771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6" name="Group 50"/>
          <p:cNvGrpSpPr>
            <a:grpSpLocks/>
          </p:cNvGrpSpPr>
          <p:nvPr/>
        </p:nvGrpSpPr>
        <p:grpSpPr bwMode="auto">
          <a:xfrm rot="20624502">
            <a:off x="2671898" y="3927896"/>
            <a:ext cx="2592387" cy="0"/>
            <a:chOff x="3651" y="2205"/>
            <a:chExt cx="1633" cy="0"/>
          </a:xfrm>
          <a:solidFill>
            <a:schemeClr val="bg1"/>
          </a:solidFill>
        </p:grpSpPr>
        <p:sp>
          <p:nvSpPr>
            <p:cNvPr id="27" name="Line 30"/>
            <p:cNvSpPr>
              <a:spLocks noChangeShapeType="1"/>
            </p:cNvSpPr>
            <p:nvPr/>
          </p:nvSpPr>
          <p:spPr bwMode="auto">
            <a:xfrm>
              <a:off x="3651" y="2205"/>
              <a:ext cx="1633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31"/>
            <p:cNvSpPr>
              <a:spLocks noChangeShapeType="1"/>
            </p:cNvSpPr>
            <p:nvPr/>
          </p:nvSpPr>
          <p:spPr bwMode="auto">
            <a:xfrm>
              <a:off x="3833" y="2205"/>
              <a:ext cx="499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Line 32"/>
            <p:cNvSpPr>
              <a:spLocks noChangeShapeType="1"/>
            </p:cNvSpPr>
            <p:nvPr/>
          </p:nvSpPr>
          <p:spPr bwMode="auto">
            <a:xfrm flipH="1">
              <a:off x="4513" y="2205"/>
              <a:ext cx="590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0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</a:t>
            </a:r>
            <a:endParaRPr lang="ru-RU" sz="10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40568" y="4518541"/>
            <a:ext cx="2448272" cy="2339460"/>
          </a:xfrm>
        </p:spPr>
      </p:pic>
      <p:sp>
        <p:nvSpPr>
          <p:cNvPr id="4" name="Прямоугольник 3"/>
          <p:cNvSpPr/>
          <p:nvPr/>
        </p:nvSpPr>
        <p:spPr>
          <a:xfrm>
            <a:off x="0" y="126876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Задание: ответить на вопросы кроссворда </a:t>
            </a: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320" r="55346" b="14842"/>
          <a:stretch/>
        </p:blipFill>
        <p:spPr bwMode="auto">
          <a:xfrm>
            <a:off x="4572000" y="3342469"/>
            <a:ext cx="4355432" cy="3305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3355319"/>
            <a:ext cx="35309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i="1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(5 баллов)</a:t>
            </a:r>
          </a:p>
        </p:txBody>
      </p:sp>
    </p:spTree>
    <p:extLst>
      <p:ext uri="{BB962C8B-B14F-4D97-AF65-F5344CB8AC3E}">
        <p14:creationId xmlns:p14="http://schemas.microsoft.com/office/powerpoint/2010/main" xmlns="" val="2479402924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21885" y="-411817"/>
            <a:ext cx="91440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5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</a:t>
            </a:r>
            <a:endParaRPr lang="ru-RU" sz="15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40568" y="4518541"/>
            <a:ext cx="2448272" cy="2339460"/>
          </a:xfrm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Прямоугольник 1"/>
              <p:cNvSpPr/>
              <p:nvPr/>
            </p:nvSpPr>
            <p:spPr>
              <a:xfrm>
                <a:off x="-406366" y="1372899"/>
                <a:ext cx="8643905" cy="18813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6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9600" b="1" i="0" smtClean="0">
                        <a:solidFill>
                          <a:schemeClr val="bg1"/>
                        </a:solidFill>
                        <a:latin typeface="Cambria Math"/>
                      </a:rPr>
                      <m:t>|</m:t>
                    </m:r>
                    <m:acc>
                      <m:accPr>
                        <m:chr m:val="⃗"/>
                        <m:ctrlPr>
                          <a:rPr lang="ru-RU" sz="96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96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𝒂</m:t>
                        </m:r>
                      </m:e>
                    </m:acc>
                    <m:r>
                      <a:rPr lang="en-US" sz="9600" b="1" i="1" smtClean="0">
                        <a:solidFill>
                          <a:schemeClr val="bg1"/>
                        </a:solidFill>
                        <a:latin typeface="Cambria Math"/>
                      </a:rPr>
                      <m:t>|</m:t>
                    </m:r>
                    <m:r>
                      <a:rPr lang="ru-RU" sz="9600" b="1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9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9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9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𝒙</m:t>
                            </m:r>
                          </m:e>
                          <m:sup>
                            <m:r>
                              <a:rPr lang="en-US" sz="9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en-US" sz="9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sz="9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9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𝒚</m:t>
                            </m:r>
                          </m:e>
                          <m:sup>
                            <m:r>
                              <a:rPr lang="en-US" sz="9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406366" y="1372899"/>
                <a:ext cx="8643905" cy="1881349"/>
              </a:xfrm>
              <a:prstGeom prst="rect">
                <a:avLst/>
              </a:prstGeom>
              <a:blipFill rotWithShape="1">
                <a:blip r:embed="rId3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Прямоугольник 5"/>
              <p:cNvSpPr/>
              <p:nvPr/>
            </p:nvSpPr>
            <p:spPr>
              <a:xfrm>
                <a:off x="353007" y="3254248"/>
                <a:ext cx="4457823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6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96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96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𝒂</m:t>
                        </m:r>
                      </m:e>
                    </m:acc>
                    <m:r>
                      <a:rPr lang="en-US" sz="9600" b="1" i="1" smtClean="0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d>
                      <m:dPr>
                        <m:begChr m:val="{"/>
                        <m:endChr m:val="}"/>
                        <m:ctrlPr>
                          <a:rPr lang="en-US" sz="9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sz="9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𝒙</m:t>
                        </m:r>
                        <m:r>
                          <a:rPr lang="en-US" sz="9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;</m:t>
                        </m:r>
                        <m:r>
                          <a:rPr lang="en-US" sz="9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𝒚</m:t>
                        </m:r>
                      </m:e>
                    </m:d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007" y="3254248"/>
                <a:ext cx="4457823" cy="156966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Прямоугольник 6"/>
              <p:cNvSpPr/>
              <p:nvPr/>
            </p:nvSpPr>
            <p:spPr>
              <a:xfrm>
                <a:off x="1194869" y="5215032"/>
                <a:ext cx="6710491" cy="15696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6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9600" b="1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9600" b="1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𝒂</m:t>
                        </m:r>
                      </m:e>
                    </m:acc>
                    <m:r>
                      <a:rPr lang="en-US" sz="9600" b="1" i="1" smtClean="0">
                        <a:solidFill>
                          <a:schemeClr val="bg1"/>
                        </a:solidFill>
                        <a:latin typeface="Cambria Math"/>
                      </a:rPr>
                      <m:t>=</m:t>
                    </m:r>
                    <m:r>
                      <a:rPr lang="en-US" sz="9600" b="1" i="1" smtClean="0">
                        <a:solidFill>
                          <a:schemeClr val="bg1"/>
                        </a:solidFill>
                        <a:latin typeface="Cambria Math"/>
                      </a:rPr>
                      <m:t>𝒙</m:t>
                    </m:r>
                    <m:acc>
                      <m:accPr>
                        <m:chr m:val="⃗"/>
                        <m:ctrlPr>
                          <a:rPr lang="en-US" sz="9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9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𝒊</m:t>
                        </m:r>
                      </m:e>
                    </m:acc>
                    <m:r>
                      <a:rPr lang="en-US" sz="9600" b="1" i="1" smtClean="0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r>
                      <a:rPr lang="en-US" sz="9600" b="1" i="1" smtClean="0">
                        <a:solidFill>
                          <a:schemeClr val="bg1"/>
                        </a:solidFill>
                        <a:latin typeface="Cambria Math"/>
                      </a:rPr>
                      <m:t>𝒚</m:t>
                    </m:r>
                    <m:acc>
                      <m:accPr>
                        <m:chr m:val="⃗"/>
                        <m:ctrlPr>
                          <a:rPr lang="en-US" sz="9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accPr>
                      <m:e>
                        <m:r>
                          <a:rPr lang="en-US" sz="9600" b="1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𝒋</m:t>
                        </m:r>
                      </m:e>
                    </m:acc>
                  </m:oMath>
                </a14:m>
                <a:endParaRPr lang="ru-RU" dirty="0"/>
              </a:p>
            </p:txBody>
          </p:sp>
        </mc:Choice>
        <mc:Fallback>
          <p:sp>
            <p:nvSpPr>
              <p:cNvPr id="7" name="Прямоугольник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94869" y="5215032"/>
                <a:ext cx="6710491" cy="1569660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Группа 8"/>
          <p:cNvGrpSpPr/>
          <p:nvPr/>
        </p:nvGrpSpPr>
        <p:grpSpPr>
          <a:xfrm>
            <a:off x="5877084" y="2971283"/>
            <a:ext cx="2717361" cy="2561179"/>
            <a:chOff x="4841399" y="2747546"/>
            <a:chExt cx="2717361" cy="2561179"/>
          </a:xfrm>
        </p:grpSpPr>
        <p:cxnSp>
          <p:nvCxnSpPr>
            <p:cNvPr id="11" name="Прямая со стрелкой 10"/>
            <p:cNvCxnSpPr/>
            <p:nvPr/>
          </p:nvCxnSpPr>
          <p:spPr>
            <a:xfrm flipV="1">
              <a:off x="5454618" y="2747546"/>
              <a:ext cx="0" cy="2185218"/>
            </a:xfrm>
            <a:prstGeom prst="straightConnector1">
              <a:avLst/>
            </a:prstGeom>
            <a:ln w="15240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rot="5400000" flipV="1">
              <a:off x="6158844" y="3479185"/>
              <a:ext cx="0" cy="2293765"/>
            </a:xfrm>
            <a:prstGeom prst="straightConnector1">
              <a:avLst/>
            </a:prstGeom>
            <a:ln w="152400">
              <a:solidFill>
                <a:schemeClr val="bg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 flipV="1">
              <a:off x="5454618" y="3475953"/>
              <a:ext cx="0" cy="1150115"/>
            </a:xfrm>
            <a:prstGeom prst="straightConnector1">
              <a:avLst/>
            </a:prstGeom>
            <a:ln w="1524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 стрелкой 13"/>
            <p:cNvCxnSpPr/>
            <p:nvPr/>
          </p:nvCxnSpPr>
          <p:spPr>
            <a:xfrm rot="5400000" flipV="1">
              <a:off x="6058241" y="4022445"/>
              <a:ext cx="0" cy="1207245"/>
            </a:xfrm>
            <a:prstGeom prst="straightConnector1">
              <a:avLst/>
            </a:prstGeom>
            <a:ln w="152400">
              <a:solidFill>
                <a:srgbClr val="FF0000"/>
              </a:solidFill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15" name="TextBox 14"/>
                <p:cNvSpPr txBox="1"/>
                <p:nvPr/>
              </p:nvSpPr>
              <p:spPr>
                <a:xfrm>
                  <a:off x="7027845" y="4626068"/>
                  <a:ext cx="530915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600" b="1" i="0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𝐱</m:t>
                        </m:r>
                      </m:oMath>
                    </m:oMathPara>
                  </a14:m>
                  <a:endParaRPr lang="ru-RU" sz="3600" b="1" dirty="0"/>
                </a:p>
              </p:txBody>
            </p:sp>
          </mc:Choice>
          <mc:Fallback>
            <p:sp>
              <p:nvSpPr>
                <p:cNvPr id="15" name="TextBox 1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027845" y="4626068"/>
                  <a:ext cx="530915" cy="646331"/>
                </a:xfrm>
                <a:prstGeom prst="rect">
                  <a:avLst/>
                </a:prstGeom>
                <a:blipFill rotWithShape="1">
                  <a:blip r:embed="rId6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16" name="TextBox 15"/>
                <p:cNvSpPr txBox="1"/>
                <p:nvPr/>
              </p:nvSpPr>
              <p:spPr>
                <a:xfrm>
                  <a:off x="4841399" y="2747546"/>
                  <a:ext cx="538930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3600" b="1" i="0" smtClean="0">
                            <a:solidFill>
                              <a:schemeClr val="bg1"/>
                            </a:solidFill>
                            <a:latin typeface="Cambria Math"/>
                          </a:rPr>
                          <m:t>𝐲</m:t>
                        </m:r>
                      </m:oMath>
                    </m:oMathPara>
                  </a14:m>
                  <a:endParaRPr lang="ru-RU" sz="3600" b="1" dirty="0"/>
                </a:p>
              </p:txBody>
            </p:sp>
          </mc:Choice>
          <mc:Fallback>
            <p:sp>
              <p:nvSpPr>
                <p:cNvPr id="16" name="TextBox 1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41399" y="2747546"/>
                  <a:ext cx="538930" cy="646331"/>
                </a:xfrm>
                <a:prstGeom prst="rect">
                  <a:avLst/>
                </a:prstGeom>
                <a:blipFill rotWithShape="1">
                  <a:blip r:embed="rId7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17" name="TextBox 16"/>
                <p:cNvSpPr txBox="1"/>
                <p:nvPr/>
              </p:nvSpPr>
              <p:spPr>
                <a:xfrm>
                  <a:off x="5780724" y="4662394"/>
                  <a:ext cx="460382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3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3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𝒊</m:t>
                            </m:r>
                          </m:e>
                        </m:acc>
                      </m:oMath>
                    </m:oMathPara>
                  </a14:m>
                  <a:endParaRPr lang="ru-RU" sz="3600" b="1" dirty="0"/>
                </a:p>
              </p:txBody>
            </p:sp>
          </mc:Choice>
          <mc:Fallback>
            <p:sp>
              <p:nvSpPr>
                <p:cNvPr id="17" name="TextBox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80724" y="4662394"/>
                  <a:ext cx="460382" cy="646331"/>
                </a:xfrm>
                <a:prstGeom prst="rect">
                  <a:avLst/>
                </a:prstGeom>
                <a:blipFill rotWithShape="1">
                  <a:blip r:embed="rId8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18" name="TextBox 17"/>
                <p:cNvSpPr txBox="1"/>
                <p:nvPr/>
              </p:nvSpPr>
              <p:spPr>
                <a:xfrm>
                  <a:off x="5011962" y="3840155"/>
                  <a:ext cx="468398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3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3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𝒋</m:t>
                            </m:r>
                          </m:e>
                        </m:acc>
                      </m:oMath>
                    </m:oMathPara>
                  </a14:m>
                  <a:endParaRPr lang="ru-RU" sz="3600" b="1" dirty="0"/>
                </a:p>
              </p:txBody>
            </p:sp>
          </mc:Choice>
          <mc:Fallback>
            <p:sp>
              <p:nvSpPr>
                <p:cNvPr id="18" name="TextBox 1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011962" y="3840155"/>
                  <a:ext cx="468398" cy="646331"/>
                </a:xfrm>
                <a:prstGeom prst="rect">
                  <a:avLst/>
                </a:prstGeom>
                <a:blipFill rotWithShape="1">
                  <a:blip r:embed="rId9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9" name="Прямая со стрелкой 18"/>
            <p:cNvCxnSpPr/>
            <p:nvPr/>
          </p:nvCxnSpPr>
          <p:spPr>
            <a:xfrm flipV="1">
              <a:off x="5380329" y="3591621"/>
              <a:ext cx="1197455" cy="1106898"/>
            </a:xfrm>
            <a:prstGeom prst="straightConnector1">
              <a:avLst/>
            </a:prstGeom>
            <a:ln w="1524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20" name="TextBox 19"/>
                <p:cNvSpPr txBox="1"/>
                <p:nvPr/>
              </p:nvSpPr>
              <p:spPr>
                <a:xfrm>
                  <a:off x="5688489" y="3610742"/>
                  <a:ext cx="542135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en-US" sz="3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en-US" sz="3600" b="1" i="1" smtClean="0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𝒆</m:t>
                            </m:r>
                          </m:e>
                        </m:acc>
                      </m:oMath>
                    </m:oMathPara>
                  </a14:m>
                  <a:endParaRPr lang="ru-RU" sz="3600" b="1" dirty="0"/>
                </a:p>
              </p:txBody>
            </p:sp>
          </mc:Choice>
          <mc:Fallback>
            <p:sp>
              <p:nvSpPr>
                <p:cNvPr id="20" name="Text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88489" y="3610742"/>
                  <a:ext cx="542135" cy="646331"/>
                </a:xfrm>
                <a:prstGeom prst="rect">
                  <a:avLst/>
                </a:prstGeom>
                <a:blipFill rotWithShape="1">
                  <a:blip r:embed="rId10" cstate="print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xmlns="" val="271200652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0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</a:t>
            </a:r>
            <a:endParaRPr lang="ru-RU" sz="10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40568" y="4518541"/>
            <a:ext cx="2448272" cy="2339460"/>
          </a:xfrm>
        </p:spPr>
      </p:pic>
      <p:sp>
        <p:nvSpPr>
          <p:cNvPr id="4" name="Прямоугольник 3"/>
          <p:cNvSpPr/>
          <p:nvPr/>
        </p:nvSpPr>
        <p:spPr>
          <a:xfrm>
            <a:off x="0" y="126876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Задание: рассчитать длину вектора</a:t>
            </a:r>
          </a:p>
          <a:p>
            <a:pPr algn="ctr"/>
            <a:r>
              <a:rPr lang="ru-RU" sz="6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6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ндивидуальное задание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4684269"/>
            <a:ext cx="35309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(3 балла)</a:t>
            </a:r>
            <a:endParaRPr lang="ru-RU" sz="60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828" t="39386" r="40318" b="16702"/>
          <a:stretch/>
        </p:blipFill>
        <p:spPr bwMode="auto">
          <a:xfrm>
            <a:off x="7308304" y="3933056"/>
            <a:ext cx="1835696" cy="28981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36381430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-314330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0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</a:t>
            </a:r>
            <a:endParaRPr lang="ru-RU" sz="10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54301" y="4339012"/>
            <a:ext cx="2448272" cy="2339460"/>
          </a:xfrm>
        </p:spPr>
      </p:pic>
      <p:sp>
        <p:nvSpPr>
          <p:cNvPr id="4" name="Прямоугольник 3"/>
          <p:cNvSpPr/>
          <p:nvPr/>
        </p:nvSpPr>
        <p:spPr>
          <a:xfrm>
            <a:off x="-21503" y="879827"/>
            <a:ext cx="9144000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6900"/>
              </a:lnSpc>
            </a:pPr>
            <a:r>
              <a:rPr lang="ru-RU" sz="6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Задание: выполнить действия </a:t>
            </a:r>
            <a:endParaRPr lang="en-US" sz="60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6900"/>
              </a:lnSpc>
            </a:pPr>
            <a:r>
              <a:rPr lang="ru-RU" sz="6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 векторами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678208" y="3387333"/>
            <a:ext cx="35309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(3 балла)</a:t>
            </a:r>
            <a:endParaRPr lang="ru-RU" sz="60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59117" y="1803156"/>
            <a:ext cx="6581842" cy="4828311"/>
            <a:chOff x="2843808" y="404664"/>
            <a:chExt cx="6581842" cy="4828311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2843808" y="404664"/>
              <a:ext cx="6581842" cy="4828311"/>
              <a:chOff x="2843808" y="404664"/>
              <a:chExt cx="6581842" cy="4828311"/>
            </a:xfrm>
          </p:grpSpPr>
          <p:cxnSp>
            <p:nvCxnSpPr>
              <p:cNvPr id="11" name="Прямая со стрелкой 10"/>
              <p:cNvCxnSpPr/>
              <p:nvPr/>
            </p:nvCxnSpPr>
            <p:spPr>
              <a:xfrm flipV="1">
                <a:off x="3635896" y="620688"/>
                <a:ext cx="0" cy="4104456"/>
              </a:xfrm>
              <a:prstGeom prst="straightConnector1">
                <a:avLst/>
              </a:prstGeom>
              <a:ln w="152400">
                <a:solidFill>
                  <a:schemeClr val="bg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 стрелкой 11"/>
              <p:cNvCxnSpPr/>
              <p:nvPr/>
            </p:nvCxnSpPr>
            <p:spPr>
              <a:xfrm>
                <a:off x="2843808" y="4149080"/>
                <a:ext cx="6300192" cy="0"/>
              </a:xfrm>
              <a:prstGeom prst="straightConnector1">
                <a:avLst/>
              </a:prstGeom>
              <a:ln w="152400">
                <a:solidFill>
                  <a:schemeClr val="bg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 стрелкой 12"/>
              <p:cNvCxnSpPr/>
              <p:nvPr/>
            </p:nvCxnSpPr>
            <p:spPr>
              <a:xfrm flipV="1">
                <a:off x="3635896" y="1988841"/>
                <a:ext cx="0" cy="2160240"/>
              </a:xfrm>
              <a:prstGeom prst="straightConnector1">
                <a:avLst/>
              </a:prstGeom>
              <a:ln w="152400">
                <a:solidFill>
                  <a:srgbClr val="FF00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 стрелкой 13"/>
              <p:cNvCxnSpPr/>
              <p:nvPr/>
            </p:nvCxnSpPr>
            <p:spPr>
              <a:xfrm rot="5400000" flipV="1">
                <a:off x="4716016" y="3068960"/>
                <a:ext cx="0" cy="2160240"/>
              </a:xfrm>
              <a:prstGeom prst="straightConnector1">
                <a:avLst/>
              </a:prstGeom>
              <a:ln w="152400">
                <a:solidFill>
                  <a:srgbClr val="FF0000"/>
                </a:solidFill>
                <a:headEnd type="oval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15" name="TextBox 14"/>
                  <p:cNvSpPr txBox="1"/>
                  <p:nvPr/>
                </p:nvSpPr>
                <p:spPr>
                  <a:xfrm>
                    <a:off x="6451024" y="4149080"/>
                    <a:ext cx="763349" cy="10156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6000" b="1" i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𝐱</m:t>
                          </m:r>
                        </m:oMath>
                      </m:oMathPara>
                    </a14:m>
                    <a:endParaRPr lang="ru-RU" sz="6000" b="1" dirty="0"/>
                  </a:p>
                </p:txBody>
              </p:sp>
            </mc:Choice>
            <mc:Fallback>
              <p:sp>
                <p:nvSpPr>
                  <p:cNvPr id="15" name="TextBox 1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451024" y="4149080"/>
                    <a:ext cx="763349" cy="1015663"/>
                  </a:xfrm>
                  <a:prstGeom prst="rect">
                    <a:avLst/>
                  </a:prstGeom>
                  <a:blipFill rotWithShape="1">
                    <a:blip r:embed="rId3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16" name="TextBox 15"/>
                  <p:cNvSpPr txBox="1"/>
                  <p:nvPr/>
                </p:nvSpPr>
                <p:spPr>
                  <a:xfrm>
                    <a:off x="2843808" y="404664"/>
                    <a:ext cx="774571" cy="10156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en-US" sz="6000" b="1" i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𝐲</m:t>
                          </m:r>
                        </m:oMath>
                      </m:oMathPara>
                    </a14:m>
                    <a:endParaRPr lang="ru-RU" sz="6000" b="1" dirty="0"/>
                  </a:p>
                </p:txBody>
              </p:sp>
            </mc:Choice>
            <mc:Fallback>
              <p:sp>
                <p:nvSpPr>
                  <p:cNvPr id="16" name="TextBox 15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43808" y="404664"/>
                    <a:ext cx="774571" cy="1015663"/>
                  </a:xfrm>
                  <a:prstGeom prst="rect">
                    <a:avLst/>
                  </a:prstGeom>
                  <a:blipFill rotWithShape="1">
                    <a:blip r:embed="rId4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17" name="TextBox 16"/>
                  <p:cNvSpPr txBox="1"/>
                  <p:nvPr/>
                </p:nvSpPr>
                <p:spPr>
                  <a:xfrm>
                    <a:off x="4219428" y="4217312"/>
                    <a:ext cx="644727" cy="10156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⃗"/>
                              <m:ctrlPr>
                                <a:rPr lang="en-US" sz="6000" b="1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6000" b="1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𝒊</m:t>
                              </m:r>
                            </m:e>
                          </m:acc>
                        </m:oMath>
                      </m:oMathPara>
                    </a14:m>
                    <a:endParaRPr lang="ru-RU" sz="6000" b="1" dirty="0"/>
                  </a:p>
                </p:txBody>
              </p:sp>
            </mc:Choice>
            <mc:Fallback>
              <p:sp>
                <p:nvSpPr>
                  <p:cNvPr id="17" name="TextBox 1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219428" y="4217312"/>
                    <a:ext cx="644727" cy="1015663"/>
                  </a:xfrm>
                  <a:prstGeom prst="rect">
                    <a:avLst/>
                  </a:prstGeom>
                  <a:blipFill rotWithShape="1">
                    <a:blip r:embed="rId5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18" name="TextBox 17"/>
                  <p:cNvSpPr txBox="1"/>
                  <p:nvPr/>
                </p:nvSpPr>
                <p:spPr>
                  <a:xfrm>
                    <a:off x="2843808" y="2672916"/>
                    <a:ext cx="659155" cy="10156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⃗"/>
                              <m:ctrlPr>
                                <a:rPr lang="en-US" sz="6000" b="1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6000" b="1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𝒋</m:t>
                              </m:r>
                            </m:e>
                          </m:acc>
                        </m:oMath>
                      </m:oMathPara>
                    </a14:m>
                    <a:endParaRPr lang="ru-RU" sz="6000" b="1" dirty="0"/>
                  </a:p>
                </p:txBody>
              </p:sp>
            </mc:Choice>
            <mc:Fallback>
              <p:sp>
                <p:nvSpPr>
                  <p:cNvPr id="18" name="TextBox 17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843808" y="2672916"/>
                    <a:ext cx="659155" cy="1015663"/>
                  </a:xfrm>
                  <a:prstGeom prst="rect">
                    <a:avLst/>
                  </a:prstGeom>
                  <a:blipFill rotWithShape="1">
                    <a:blip r:embed="rId6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19" name="Прямая со стрелкой 18"/>
              <p:cNvCxnSpPr/>
              <p:nvPr/>
            </p:nvCxnSpPr>
            <p:spPr>
              <a:xfrm flipV="1">
                <a:off x="3502963" y="1988841"/>
                <a:ext cx="4021365" cy="2160240"/>
              </a:xfrm>
              <a:prstGeom prst="straightConnector1">
                <a:avLst/>
              </a:prstGeom>
              <a:ln w="152400">
                <a:solidFill>
                  <a:srgbClr val="FF0000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>
            <mc:Choice xmlns:a14="http://schemas.microsoft.com/office/drawing/2010/main" xmlns="" Requires="a14"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5623006" y="2672916"/>
                    <a:ext cx="3802644" cy="10156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acc>
                            <m:accPr>
                              <m:chr m:val="⃗"/>
                              <m:ctrlPr>
                                <a:rPr lang="en-US" sz="6000" b="1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6000" b="1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𝒂</m:t>
                              </m:r>
                            </m:e>
                          </m:acc>
                          <m:r>
                            <a:rPr lang="en-US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=</m:t>
                          </m:r>
                          <m:r>
                            <a:rPr lang="en-US" sz="6000" b="1" i="1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𝟐</m:t>
                          </m:r>
                          <m:acc>
                            <m:accPr>
                              <m:chr m:val="⃗"/>
                              <m:ctrlPr>
                                <a:rPr lang="en-US" sz="6000" b="1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6000" b="1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𝒊</m:t>
                              </m:r>
                            </m:e>
                          </m:acc>
                          <m:r>
                            <a:rPr lang="en-US" sz="6000" b="1" i="0" smtClean="0">
                              <a:solidFill>
                                <a:schemeClr val="bg1"/>
                              </a:solidFill>
                              <a:latin typeface="Cambria Math"/>
                            </a:rPr>
                            <m:t>+</m:t>
                          </m:r>
                          <m:acc>
                            <m:accPr>
                              <m:chr m:val="⃗"/>
                              <m:ctrlPr>
                                <a:rPr lang="en-US" sz="6000" b="1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en-US" sz="6000" b="1" i="1" smtClean="0">
                                  <a:solidFill>
                                    <a:schemeClr val="bg1"/>
                                  </a:solidFill>
                                  <a:latin typeface="Cambria Math"/>
                                </a:rPr>
                                <m:t>𝒋</m:t>
                              </m:r>
                            </m:e>
                          </m:acc>
                        </m:oMath>
                      </m:oMathPara>
                    </a14:m>
                    <a:endParaRPr lang="ru-RU" sz="6000" b="1" dirty="0"/>
                  </a:p>
                </p:txBody>
              </p:sp>
            </mc:Choice>
            <mc:Fallback>
              <p:sp>
                <p:nvSpPr>
                  <p:cNvPr id="20" name="TextBox 19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623006" y="2672916"/>
                    <a:ext cx="3802644" cy="1015663"/>
                  </a:xfrm>
                  <a:prstGeom prst="rect">
                    <a:avLst/>
                  </a:prstGeom>
                  <a:blipFill rotWithShape="1">
                    <a:blip r:embed="rId7" cstate="print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ru-RU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cxnSp>
          <p:nvCxnSpPr>
            <p:cNvPr id="10" name="Прямая со стрелкой 9"/>
            <p:cNvCxnSpPr/>
            <p:nvPr/>
          </p:nvCxnSpPr>
          <p:spPr>
            <a:xfrm rot="5400000" flipV="1">
              <a:off x="6612268" y="3068960"/>
              <a:ext cx="0" cy="2160240"/>
            </a:xfrm>
            <a:prstGeom prst="straightConnector1">
              <a:avLst/>
            </a:prstGeom>
            <a:ln w="152400">
              <a:solidFill>
                <a:srgbClr val="FF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59600021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15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ТУР</a:t>
            </a:r>
            <a:endParaRPr lang="ru-RU" sz="15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40568" y="4518541"/>
            <a:ext cx="2448272" cy="2339460"/>
          </a:xfrm>
        </p:spPr>
      </p:pic>
      <p:pic>
        <p:nvPicPr>
          <p:cNvPr id="6" name="Picture 16" descr="&amp;Scy;&amp;pcy;&amp;rcy;&amp;acy;&amp;vcy;&amp;ocy;&amp;chcy;&amp;ncy;&amp;icy;&amp;kcy; &amp;lcy;&amp;yucy;&amp;bcy;&amp;icy;&amp;tcy;&amp;iecy;&amp;lcy;&amp;yacy; &amp;rcy;&amp;iecy;&amp;bcy;&amp;ucy;&amp;scy;&amp;ocy;&amp;v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3645024"/>
            <a:ext cx="1906855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971600" y="2132856"/>
            <a:ext cx="7389972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0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УГАДАЙКА</a:t>
            </a:r>
            <a:endParaRPr lang="ru-RU" sz="10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627784" y="4077072"/>
            <a:ext cx="353094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(6 баллов)</a:t>
            </a:r>
            <a:endParaRPr lang="ru-RU" sz="60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563338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17140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31794" y="764704"/>
            <a:ext cx="9144000" cy="5500726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Вспомнить основные понятия по теме «ВЕКТОРЫ».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Отметить взаимосвязь наук математики, информатики, физики.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Отработать умения вычислять длину вектора и решать задачи с использованием  имеющихся знаний.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Провести анализ работы на уроке.</a:t>
            </a:r>
          </a:p>
          <a:p>
            <a:pPr algn="ctr"/>
            <a:endParaRPr lang="ru-RU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dirty="0" smtClean="0"/>
          </a:p>
        </p:txBody>
      </p:sp>
    </p:spTree>
    <p:extLst>
      <p:ext uri="{BB962C8B-B14F-4D97-AF65-F5344CB8AC3E}">
        <p14:creationId xmlns:p14="http://schemas.microsoft.com/office/powerpoint/2010/main" xmlns="" val="3311077985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7"/>
          <p:cNvGrpSpPr/>
          <p:nvPr/>
        </p:nvGrpSpPr>
        <p:grpSpPr>
          <a:xfrm>
            <a:off x="179512" y="1124744"/>
            <a:ext cx="8620478" cy="5160769"/>
            <a:chOff x="179512" y="764704"/>
            <a:chExt cx="8620478" cy="5160769"/>
          </a:xfrm>
        </p:grpSpPr>
        <p:pic>
          <p:nvPicPr>
            <p:cNvPr id="11266" name="Picture 2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4" cstate="print"/>
            <a:srcRect l="13333" r="15000"/>
            <a:stretch>
              <a:fillRect/>
            </a:stretch>
          </p:blipFill>
          <p:spPr bwMode="auto">
            <a:xfrm>
              <a:off x="179512" y="1052736"/>
              <a:ext cx="3096344" cy="4320480"/>
            </a:xfrm>
            <a:prstGeom prst="rect">
              <a:avLst/>
            </a:prstGeom>
            <a:noFill/>
          </p:spPr>
        </p:pic>
        <p:pic>
          <p:nvPicPr>
            <p:cNvPr id="11270" name="Picture 6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5" cstate="print"/>
            <a:srcRect b="78409"/>
            <a:stretch>
              <a:fillRect/>
            </a:stretch>
          </p:blipFill>
          <p:spPr bwMode="auto">
            <a:xfrm>
              <a:off x="2699792" y="764704"/>
              <a:ext cx="576064" cy="995020"/>
            </a:xfrm>
            <a:prstGeom prst="rect">
              <a:avLst/>
            </a:prstGeom>
            <a:noFill/>
          </p:spPr>
        </p:pic>
        <p:pic>
          <p:nvPicPr>
            <p:cNvPr id="11272" name="Picture 8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75856" y="1916832"/>
              <a:ext cx="2490037" cy="2736304"/>
            </a:xfrm>
            <a:prstGeom prst="rect">
              <a:avLst/>
            </a:prstGeom>
            <a:noFill/>
          </p:spPr>
        </p:pic>
        <p:pic>
          <p:nvPicPr>
            <p:cNvPr id="11268" name="Picture 4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5" cstate="print"/>
            <a:srcRect r="-6129" b="78995"/>
            <a:stretch>
              <a:fillRect/>
            </a:stretch>
          </p:blipFill>
          <p:spPr bwMode="auto">
            <a:xfrm>
              <a:off x="2123728" y="764704"/>
              <a:ext cx="636702" cy="1008112"/>
            </a:xfrm>
            <a:prstGeom prst="rect">
              <a:avLst/>
            </a:prstGeom>
            <a:noFill/>
          </p:spPr>
        </p:pic>
        <p:sp>
          <p:nvSpPr>
            <p:cNvPr id="10" name="TextBox 9"/>
            <p:cNvSpPr txBox="1"/>
            <p:nvPr/>
          </p:nvSpPr>
          <p:spPr>
            <a:xfrm>
              <a:off x="3347864" y="4725144"/>
              <a:ext cx="2504212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7200" b="1" dirty="0" smtClean="0">
                  <a:latin typeface="Times New Roman" pitchFamily="18" charset="0"/>
                  <a:cs typeface="Times New Roman" pitchFamily="18" charset="0"/>
                  <a:sym typeface="Wingdings"/>
                </a:rPr>
                <a:t>2=0</a:t>
              </a:r>
              <a:endParaRPr lang="ru-RU" sz="72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1278" name="Picture 14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24128" y="2492896"/>
              <a:ext cx="3075862" cy="1891655"/>
            </a:xfrm>
            <a:prstGeom prst="rect">
              <a:avLst/>
            </a:prstGeom>
            <a:noFill/>
          </p:spPr>
        </p:pic>
        <p:sp>
          <p:nvSpPr>
            <p:cNvPr id="14" name="Овал 13"/>
            <p:cNvSpPr/>
            <p:nvPr/>
          </p:nvSpPr>
          <p:spPr>
            <a:xfrm>
              <a:off x="7884368" y="2996952"/>
              <a:ext cx="899592" cy="57606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2" name="Picture 12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8" cstate="print"/>
            <a:srcRect t="79203" r="-6250"/>
            <a:stretch>
              <a:fillRect/>
            </a:stretch>
          </p:blipFill>
          <p:spPr bwMode="auto">
            <a:xfrm>
              <a:off x="6732240" y="4293096"/>
              <a:ext cx="597819" cy="936104"/>
            </a:xfrm>
            <a:prstGeom prst="rect">
              <a:avLst/>
            </a:prstGeom>
            <a:noFill/>
          </p:spPr>
        </p:pic>
        <p:pic>
          <p:nvPicPr>
            <p:cNvPr id="11276" name="Picture 12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8" cstate="print"/>
            <a:srcRect t="79203" r="1312"/>
            <a:stretch>
              <a:fillRect/>
            </a:stretch>
          </p:blipFill>
          <p:spPr bwMode="auto">
            <a:xfrm>
              <a:off x="6228184" y="4293096"/>
              <a:ext cx="523515" cy="882571"/>
            </a:xfrm>
            <a:prstGeom prst="rect">
              <a:avLst/>
            </a:prstGeom>
            <a:noFill/>
          </p:spPr>
        </p:pic>
      </p:grpSp>
      <p:grpSp>
        <p:nvGrpSpPr>
          <p:cNvPr id="3" name="Группа 16"/>
          <p:cNvGrpSpPr/>
          <p:nvPr/>
        </p:nvGrpSpPr>
        <p:grpSpPr>
          <a:xfrm>
            <a:off x="2987824" y="0"/>
            <a:ext cx="4317826" cy="1285876"/>
            <a:chOff x="2987824" y="0"/>
            <a:chExt cx="4317826" cy="1285876"/>
          </a:xfrm>
        </p:grpSpPr>
        <p:pic>
          <p:nvPicPr>
            <p:cNvPr id="11280" name="Picture 16" descr="&amp;Scy;&amp;pcy;&amp;rcy;&amp;acy;&amp;vcy;&amp;ocy;&amp;chcy;&amp;ncy;&amp;icy;&amp;kcy; &amp;lcy;&amp;yucy;&amp;bcy;&amp;icy;&amp;tcy;&amp;iecy;&amp;lcy;&amp;yacy; &amp;rcy;&amp;iecy;&amp;bcy;&amp;ucy;&amp;scy;&amp;ocy;&amp;vcy;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372200" y="0"/>
              <a:ext cx="933450" cy="1285876"/>
            </a:xfrm>
            <a:prstGeom prst="rect">
              <a:avLst/>
            </a:prstGeom>
            <a:noFill/>
          </p:spPr>
        </p:pic>
        <p:sp>
          <p:nvSpPr>
            <p:cNvPr id="16" name="Прямоугольник 15"/>
            <p:cNvSpPr/>
            <p:nvPr/>
          </p:nvSpPr>
          <p:spPr>
            <a:xfrm>
              <a:off x="2987824" y="260648"/>
              <a:ext cx="337663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УГАДАЙКА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20" name="Номер слайда 19"/>
          <p:cNvSpPr>
            <a:spLocks noGrp="1"/>
          </p:cNvSpPr>
          <p:nvPr>
            <p:ph type="sldNum" sz="quarter" idx="12"/>
          </p:nvPr>
        </p:nvSpPr>
        <p:spPr>
          <a:xfrm>
            <a:off x="5292080" y="6093296"/>
            <a:ext cx="3394720" cy="501650"/>
          </a:xfrm>
        </p:spPr>
        <p:txBody>
          <a:bodyPr/>
          <a:lstStyle/>
          <a:p>
            <a:fld id="{11D74213-E9F4-447B-BF6D-7606353F2850}" type="slidenum">
              <a:rPr lang="ru-RU" sz="32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30</a:t>
            </a:fld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5"/>
          <p:cNvGrpSpPr/>
          <p:nvPr/>
        </p:nvGrpSpPr>
        <p:grpSpPr>
          <a:xfrm>
            <a:off x="1547664" y="1124744"/>
            <a:ext cx="6120680" cy="5328592"/>
            <a:chOff x="1475656" y="620688"/>
            <a:chExt cx="6120680" cy="5328592"/>
          </a:xfrm>
        </p:grpSpPr>
        <p:pic>
          <p:nvPicPr>
            <p:cNvPr id="14338" name="Picture 2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75656" y="1628800"/>
              <a:ext cx="3024336" cy="3877354"/>
            </a:xfrm>
            <a:prstGeom prst="rect">
              <a:avLst/>
            </a:prstGeom>
            <a:noFill/>
          </p:spPr>
        </p:pic>
        <p:pic>
          <p:nvPicPr>
            <p:cNvPr id="14340" name="Picture 4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16016" y="620688"/>
              <a:ext cx="2880320" cy="4608512"/>
            </a:xfrm>
            <a:prstGeom prst="rect">
              <a:avLst/>
            </a:prstGeom>
            <a:noFill/>
          </p:spPr>
        </p:pic>
        <p:pic>
          <p:nvPicPr>
            <p:cNvPr id="4" name="Picture 12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5" cstate="print"/>
            <a:srcRect t="79203" r="-6250"/>
            <a:stretch>
              <a:fillRect/>
            </a:stretch>
          </p:blipFill>
          <p:spPr bwMode="auto">
            <a:xfrm>
              <a:off x="5364088" y="5013176"/>
              <a:ext cx="597819" cy="936104"/>
            </a:xfrm>
            <a:prstGeom prst="rect">
              <a:avLst/>
            </a:prstGeom>
            <a:noFill/>
          </p:spPr>
        </p:pic>
        <p:pic>
          <p:nvPicPr>
            <p:cNvPr id="5" name="Picture 12" descr="&amp;rcy;&amp;iecy;&amp;bcy;&amp;ucy;&amp;scy;&amp;ycy;"/>
            <p:cNvPicPr>
              <a:picLocks noChangeAspect="1" noChangeArrowheads="1"/>
            </p:cNvPicPr>
            <p:nvPr/>
          </p:nvPicPr>
          <p:blipFill>
            <a:blip r:embed="rId5" cstate="print"/>
            <a:srcRect t="79203" r="1312"/>
            <a:stretch>
              <a:fillRect/>
            </a:stretch>
          </p:blipFill>
          <p:spPr bwMode="auto">
            <a:xfrm>
              <a:off x="4860032" y="5013176"/>
              <a:ext cx="523515" cy="882571"/>
            </a:xfrm>
            <a:prstGeom prst="rect">
              <a:avLst/>
            </a:prstGeom>
            <a:noFill/>
          </p:spPr>
        </p:pic>
      </p:grpSp>
      <p:grpSp>
        <p:nvGrpSpPr>
          <p:cNvPr id="3" name="Группа 6"/>
          <p:cNvGrpSpPr/>
          <p:nvPr/>
        </p:nvGrpSpPr>
        <p:grpSpPr>
          <a:xfrm>
            <a:off x="2987824" y="0"/>
            <a:ext cx="4317826" cy="1285876"/>
            <a:chOff x="2987824" y="0"/>
            <a:chExt cx="4317826" cy="1285876"/>
          </a:xfrm>
        </p:grpSpPr>
        <p:pic>
          <p:nvPicPr>
            <p:cNvPr id="8" name="Picture 16" descr="&amp;Scy;&amp;pcy;&amp;rcy;&amp;acy;&amp;vcy;&amp;ocy;&amp;chcy;&amp;ncy;&amp;icy;&amp;kcy; &amp;lcy;&amp;yucy;&amp;bcy;&amp;icy;&amp;tcy;&amp;iecy;&amp;lcy;&amp;yacy; &amp;rcy;&amp;iecy;&amp;bcy;&amp;ucy;&amp;scy;&amp;ocy;&amp;vcy;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372200" y="0"/>
              <a:ext cx="933450" cy="1285876"/>
            </a:xfrm>
            <a:prstGeom prst="rect">
              <a:avLst/>
            </a:prstGeom>
            <a:noFill/>
          </p:spPr>
        </p:pic>
        <p:sp>
          <p:nvSpPr>
            <p:cNvPr id="9" name="Прямоугольник 8"/>
            <p:cNvSpPr/>
            <p:nvPr/>
          </p:nvSpPr>
          <p:spPr>
            <a:xfrm>
              <a:off x="2987824" y="260648"/>
              <a:ext cx="337663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УГАДАЙКА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3" name="Номер слайда 19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1D74213-E9F4-447B-BF6D-7606353F2850}" type="slidenum">
              <a:rPr lang="ru-RU" sz="32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31</a:t>
            </a:fld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&amp;rcy;&amp;iecy;&amp;bcy;&amp;ucy;&amp;scy;&amp;y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628800"/>
            <a:ext cx="4696171" cy="324036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67944" y="2924944"/>
            <a:ext cx="2108269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,,,</a:t>
            </a:r>
            <a:endParaRPr lang="ru-RU" sz="20000" b="1" cap="none" spc="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-243408"/>
            <a:ext cx="4461478" cy="77867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00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50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3717032"/>
            <a:ext cx="1039067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50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</a:t>
            </a:r>
            <a:endParaRPr lang="ru-RU" sz="15000" b="1" cap="none" spc="0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9"/>
          <p:cNvGrpSpPr/>
          <p:nvPr/>
        </p:nvGrpSpPr>
        <p:grpSpPr>
          <a:xfrm>
            <a:off x="2987824" y="0"/>
            <a:ext cx="4317826" cy="1285876"/>
            <a:chOff x="2987824" y="0"/>
            <a:chExt cx="4317826" cy="1285876"/>
          </a:xfrm>
        </p:grpSpPr>
        <p:pic>
          <p:nvPicPr>
            <p:cNvPr id="11" name="Picture 16" descr="&amp;Scy;&amp;pcy;&amp;rcy;&amp;acy;&amp;vcy;&amp;ocy;&amp;chcy;&amp;ncy;&amp;icy;&amp;kcy; &amp;lcy;&amp;yucy;&amp;bcy;&amp;icy;&amp;tcy;&amp;iecy;&amp;lcy;&amp;yacy; &amp;rcy;&amp;iecy;&amp;bcy;&amp;ucy;&amp;scy;&amp;ocy;&amp;vcy;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372200" y="0"/>
              <a:ext cx="933450" cy="1285876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2987824" y="260648"/>
              <a:ext cx="337663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УГАДАЙКА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5" name="Номер слайда 19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1D74213-E9F4-447B-BF6D-7606353F2850}" type="slidenum">
              <a:rPr lang="ru-RU" sz="32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32</a:t>
            </a:fld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8" name="Picture 6" descr="http://cs5370.userapi.com/u137169673/-6/x_e96c15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196752"/>
            <a:ext cx="4543425" cy="4095750"/>
          </a:xfrm>
          <a:prstGeom prst="rect">
            <a:avLst/>
          </a:prstGeom>
          <a:noFill/>
        </p:spPr>
      </p:pic>
      <p:pic>
        <p:nvPicPr>
          <p:cNvPr id="18434" name="Picture 2" descr="&amp;rcy;&amp;iecy;&amp;bcy;&amp;ucy;&amp;scy;&amp;y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132856"/>
            <a:ext cx="2880320" cy="316518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2564904"/>
            <a:ext cx="825867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20000" b="1" cap="none" spc="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>
            <a:off x="2411760" y="1268760"/>
            <a:ext cx="825867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20000" b="1" cap="none" spc="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6136" y="2348880"/>
            <a:ext cx="2945038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0" b="1" cap="none" spc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ой</a:t>
            </a:r>
            <a:endParaRPr lang="ru-RU" sz="20000" b="1" cap="none" spc="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3059832" y="5949280"/>
            <a:ext cx="3744416" cy="72008"/>
          </a:xfrm>
          <a:prstGeom prst="straightConnector1">
            <a:avLst/>
          </a:prstGeom>
          <a:ln w="1905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9"/>
          <p:cNvGrpSpPr/>
          <p:nvPr/>
        </p:nvGrpSpPr>
        <p:grpSpPr>
          <a:xfrm>
            <a:off x="2699792" y="0"/>
            <a:ext cx="4317826" cy="1285876"/>
            <a:chOff x="2987824" y="0"/>
            <a:chExt cx="4317826" cy="1285876"/>
          </a:xfrm>
        </p:grpSpPr>
        <p:pic>
          <p:nvPicPr>
            <p:cNvPr id="11" name="Picture 16" descr="&amp;Scy;&amp;pcy;&amp;rcy;&amp;acy;&amp;vcy;&amp;ocy;&amp;chcy;&amp;ncy;&amp;icy;&amp;kcy; &amp;lcy;&amp;yucy;&amp;bcy;&amp;icy;&amp;tcy;&amp;iecy;&amp;lcy;&amp;yacy; &amp;rcy;&amp;iecy;&amp;bcy;&amp;ucy;&amp;scy;&amp;ocy;&amp;vcy;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372200" y="0"/>
              <a:ext cx="933450" cy="1285876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2987824" y="260648"/>
              <a:ext cx="337663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УГАДАЙКА</a:t>
              </a:r>
              <a:endPara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6" name="Номер слайда 19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11D74213-E9F4-447B-BF6D-7606353F2850}" type="slidenum">
              <a:rPr lang="ru-RU" sz="32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33</a:t>
            </a:fld>
            <a:endParaRPr lang="ru-RU" sz="32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смайлы\браво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085184"/>
            <a:ext cx="1790707" cy="1272912"/>
          </a:xfrm>
          <a:prstGeom prst="rect">
            <a:avLst/>
          </a:prstGeom>
          <a:noFill/>
        </p:spPr>
      </p:pic>
      <p:pic>
        <p:nvPicPr>
          <p:cNvPr id="7170" name="Picture 2" descr="G:\смайлы\razblest-2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72300" y="0"/>
            <a:ext cx="2171700" cy="24955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67544" y="1700808"/>
            <a:ext cx="8286808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Подведем итог!</a:t>
            </a:r>
            <a:endParaRPr lang="ru-RU" sz="10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-1116632" y="188640"/>
            <a:ext cx="3240361" cy="3096344"/>
          </a:xfr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смайлы\браво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54" y="5072074"/>
            <a:ext cx="1790707" cy="1272912"/>
          </a:xfrm>
          <a:prstGeom prst="rect">
            <a:avLst/>
          </a:prstGeom>
          <a:noFill/>
        </p:spPr>
      </p:pic>
      <p:pic>
        <p:nvPicPr>
          <p:cNvPr id="6" name="Picture 2" descr="G:\смайлы\браво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60018">
            <a:off x="542247" y="5061537"/>
            <a:ext cx="1790707" cy="1272912"/>
          </a:xfrm>
          <a:prstGeom prst="rect">
            <a:avLst/>
          </a:prstGeom>
          <a:noFill/>
        </p:spPr>
      </p:pic>
      <p:pic>
        <p:nvPicPr>
          <p:cNvPr id="7170" name="Picture 2" descr="G:\смайлы\razblest-2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72300" y="0"/>
            <a:ext cx="2171700" cy="2495550"/>
          </a:xfrm>
          <a:prstGeom prst="rect">
            <a:avLst/>
          </a:prstGeom>
          <a:noFill/>
        </p:spPr>
      </p:pic>
      <p:pic>
        <p:nvPicPr>
          <p:cNvPr id="7171" name="Picture 3" descr="G:\смайлы\razblest-2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636912"/>
            <a:ext cx="2171700" cy="249555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57192" y="620688"/>
            <a:ext cx="8286808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1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0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 algn="ctr"/>
            <a:r>
              <a:rPr lang="ru-RU" sz="10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10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-1116632" y="188640"/>
            <a:ext cx="3240361" cy="3096344"/>
          </a:xfr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40462" y="3429000"/>
            <a:ext cx="6573416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Векторы. Модуль вектора. Равенство векторов. Сложение векторов и умножение вектора на число. Угол между векторами. Координаты вектора. Скалярное произведение векторов. Коллинеарные векторы. Разложение вектора по двум неколлинеарным векторам. Компланарные векторы. Разложение по трем некомпланарным векторам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116632" y="188640"/>
            <a:ext cx="3240361" cy="3096344"/>
          </a:xfrm>
        </p:spPr>
      </p:pic>
      <p:pic>
        <p:nvPicPr>
          <p:cNvPr id="9" name="Рисунок 8" descr="12187847231263329747jturner_Pencil.svg.h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19546">
            <a:off x="7548256" y="5618327"/>
            <a:ext cx="1508161" cy="1113525"/>
          </a:xfrm>
          <a:prstGeom prst="rect">
            <a:avLst/>
          </a:prstGeom>
        </p:spPr>
      </p:pic>
      <p:pic>
        <p:nvPicPr>
          <p:cNvPr id="10" name="Рисунок 9" descr="education-33237_64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225960">
            <a:off x="101193" y="5790481"/>
            <a:ext cx="1878470" cy="1003808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80857" y="3429000"/>
            <a:ext cx="6573416" cy="114300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Координаты и векторы. Декартовы координаты в пространстве. Формула расстояния между двумя точками. Уравнения сферы </a:t>
            </a:r>
            <a:r>
              <a:rPr lang="ru-RU" sz="4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плоскости</a:t>
            </a:r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Формула расстояния от точки до плоскости.</a:t>
            </a:r>
            <a: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116632" y="188640"/>
            <a:ext cx="3240361" cy="3096344"/>
          </a:xfrm>
        </p:spPr>
      </p:pic>
      <p:pic>
        <p:nvPicPr>
          <p:cNvPr id="9" name="Рисунок 8" descr="12187847231263329747jturner_Pencil.svg.h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19546">
            <a:off x="7548256" y="5618327"/>
            <a:ext cx="1508161" cy="1113525"/>
          </a:xfrm>
          <a:prstGeom prst="rect">
            <a:avLst/>
          </a:prstGeom>
        </p:spPr>
      </p:pic>
      <p:pic>
        <p:nvPicPr>
          <p:cNvPr id="10" name="Рисунок 9" descr="education-33237_64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225960">
            <a:off x="101193" y="5790481"/>
            <a:ext cx="1878470" cy="1003808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979712" y="1052736"/>
            <a:ext cx="6573416" cy="1143000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Ход урока:</a:t>
            </a:r>
            <a:b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84584" y="0"/>
            <a:ext cx="2160240" cy="2064229"/>
          </a:xfrm>
        </p:spPr>
      </p:pic>
      <p:pic>
        <p:nvPicPr>
          <p:cNvPr id="9" name="Рисунок 8" descr="12187847231263329747jturner_Pencil.svg.h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19546">
            <a:off x="7548256" y="5618327"/>
            <a:ext cx="1508161" cy="1113525"/>
          </a:xfrm>
          <a:prstGeom prst="rect">
            <a:avLst/>
          </a:prstGeom>
        </p:spPr>
      </p:pic>
      <p:pic>
        <p:nvPicPr>
          <p:cNvPr id="10" name="Рисунок 9" descr="education-33237_64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225960">
            <a:off x="101193" y="5790481"/>
            <a:ext cx="1878470" cy="100380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1052736"/>
            <a:ext cx="889248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Сообщение общих сведений о векторах (история появления и современное развитие, основные понятия, виды векторов их координаты, формулы вычисления длины вектора).</a:t>
            </a:r>
          </a:p>
          <a:p>
            <a:pPr marL="514350" indent="-514350" algn="ctr">
              <a:buFont typeface="+mj-lt"/>
              <a:buAutoNum type="arabicPeriod"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Решение проблемных вопросов</a:t>
            </a:r>
          </a:p>
          <a:p>
            <a:pPr marL="514350" indent="-514350"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Игра «Геометрический лабиринт».</a:t>
            </a:r>
          </a:p>
          <a:p>
            <a:pPr marL="514350" indent="-514350"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Решение задач самостоятельная и групповая работа.</a:t>
            </a:r>
          </a:p>
          <a:p>
            <a:pPr marL="514350" indent="-514350"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Подведение итогов урока выставление оценок.</a:t>
            </a:r>
          </a:p>
          <a:p>
            <a:pPr marL="514350" indent="-514350"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 algn="ctr">
              <a:buFont typeface="+mj-lt"/>
              <a:buAutoNum type="arabicPeriod"/>
            </a:pP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Font typeface="+mj-lt"/>
              <a:buAutoNum type="arabicPeriod"/>
            </a:pP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buFont typeface="+mj-lt"/>
              <a:buAutoNum type="arabicPeriod"/>
            </a:pP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3140968"/>
            <a:ext cx="8460432" cy="1143000"/>
          </a:xfrm>
        </p:spPr>
        <p:txBody>
          <a:bodyPr>
            <a:noAutofit/>
          </a:bodyPr>
          <a:lstStyle/>
          <a:p>
            <a:pPr marL="914400" indent="-914400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Понятие вектор</a:t>
            </a:r>
            <a:b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Нулевой вектор</a:t>
            </a:r>
            <a:b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Координаты вектора </a:t>
            </a:r>
            <a:b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Длина вектора</a:t>
            </a:r>
            <a:b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Единичный вектор </a:t>
            </a:r>
            <a:b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116632" y="188640"/>
            <a:ext cx="3240361" cy="3096344"/>
          </a:xfrm>
        </p:spPr>
      </p:pic>
      <p:pic>
        <p:nvPicPr>
          <p:cNvPr id="9" name="Рисунок 8" descr="12187847231263329747jturner_Pencil.svg.h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19546">
            <a:off x="7548256" y="5618327"/>
            <a:ext cx="1508161" cy="1113525"/>
          </a:xfrm>
          <a:prstGeom prst="rect">
            <a:avLst/>
          </a:prstGeom>
        </p:spPr>
      </p:pic>
      <p:pic>
        <p:nvPicPr>
          <p:cNvPr id="10" name="Рисунок 9" descr="education-33237_64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3225960">
            <a:off x="101193" y="5790481"/>
            <a:ext cx="1878470" cy="1003808"/>
          </a:xfrm>
          <a:prstGeom prst="rect">
            <a:avLst/>
          </a:prstGeom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43952" y="-33479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ВИДЫ ВЕКТОРОВ:</a:t>
            </a:r>
            <a:endParaRPr lang="ru-RU" sz="72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40568" y="4518541"/>
            <a:ext cx="2448272" cy="2339460"/>
          </a:xfrm>
        </p:spPr>
      </p:pic>
      <p:sp>
        <p:nvSpPr>
          <p:cNvPr id="4" name="Прямоугольник 3"/>
          <p:cNvSpPr/>
          <p:nvPr/>
        </p:nvSpPr>
        <p:spPr>
          <a:xfrm rot="20653210">
            <a:off x="-1274015" y="162757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КОЛЛИНЕАРНЫЕ</a:t>
            </a:r>
          </a:p>
        </p:txBody>
      </p:sp>
      <p:sp>
        <p:nvSpPr>
          <p:cNvPr id="3" name="Прямоугольник 2"/>
          <p:cNvSpPr/>
          <p:nvPr/>
        </p:nvSpPr>
        <p:spPr>
          <a:xfrm rot="20612339">
            <a:off x="-679542" y="2442608"/>
            <a:ext cx="104151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1. ПРОТИВОПОЛОЖНОНАПРАВЛЕННЫЕ</a:t>
            </a:r>
            <a:endParaRPr lang="ru-RU" sz="36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643915">
            <a:off x="1278127" y="4307939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2. СОНАПРАВЛЕННЫЕ</a:t>
            </a:r>
            <a:endParaRPr lang="ru-RU" sz="4000" b="1" i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Group 43"/>
          <p:cNvGrpSpPr>
            <a:grpSpLocks/>
          </p:cNvGrpSpPr>
          <p:nvPr/>
        </p:nvGrpSpPr>
        <p:grpSpPr bwMode="auto">
          <a:xfrm rot="20709923">
            <a:off x="6124395" y="4786801"/>
            <a:ext cx="2592387" cy="0"/>
            <a:chOff x="703" y="2205"/>
            <a:chExt cx="1633" cy="0"/>
          </a:xfrm>
        </p:grpSpPr>
        <p:sp>
          <p:nvSpPr>
            <p:cNvPr id="11" name="Line 14"/>
            <p:cNvSpPr>
              <a:spLocks noChangeShapeType="1"/>
            </p:cNvSpPr>
            <p:nvPr/>
          </p:nvSpPr>
          <p:spPr bwMode="auto">
            <a:xfrm>
              <a:off x="703" y="2205"/>
              <a:ext cx="1633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Line 15"/>
            <p:cNvSpPr>
              <a:spLocks noChangeShapeType="1"/>
            </p:cNvSpPr>
            <p:nvPr/>
          </p:nvSpPr>
          <p:spPr bwMode="auto">
            <a:xfrm>
              <a:off x="839" y="2205"/>
              <a:ext cx="499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16"/>
            <p:cNvSpPr>
              <a:spLocks noChangeShapeType="1"/>
            </p:cNvSpPr>
            <p:nvPr/>
          </p:nvSpPr>
          <p:spPr bwMode="auto">
            <a:xfrm>
              <a:off x="1610" y="2205"/>
              <a:ext cx="590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4" name="Group 46"/>
          <p:cNvGrpSpPr>
            <a:grpSpLocks/>
          </p:cNvGrpSpPr>
          <p:nvPr/>
        </p:nvGrpSpPr>
        <p:grpSpPr bwMode="auto">
          <a:xfrm rot="20756860">
            <a:off x="5598915" y="5558959"/>
            <a:ext cx="2447925" cy="588962"/>
            <a:chOff x="748" y="2787"/>
            <a:chExt cx="1542" cy="371"/>
          </a:xfrm>
        </p:grpSpPr>
        <p:sp>
          <p:nvSpPr>
            <p:cNvPr id="15" name="Line 19"/>
            <p:cNvSpPr>
              <a:spLocks noChangeShapeType="1"/>
            </p:cNvSpPr>
            <p:nvPr/>
          </p:nvSpPr>
          <p:spPr bwMode="auto">
            <a:xfrm>
              <a:off x="793" y="3150"/>
              <a:ext cx="1497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Line 18"/>
            <p:cNvSpPr>
              <a:spLocks noChangeShapeType="1"/>
            </p:cNvSpPr>
            <p:nvPr/>
          </p:nvSpPr>
          <p:spPr bwMode="auto">
            <a:xfrm>
              <a:off x="748" y="2787"/>
              <a:ext cx="1497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" name="Line 20"/>
            <p:cNvSpPr>
              <a:spLocks noChangeShapeType="1"/>
            </p:cNvSpPr>
            <p:nvPr/>
          </p:nvSpPr>
          <p:spPr bwMode="auto">
            <a:xfrm>
              <a:off x="930" y="2787"/>
              <a:ext cx="1134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>
              <a:off x="1111" y="3158"/>
              <a:ext cx="817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" name="Oval 40"/>
          <p:cNvSpPr>
            <a:spLocks noChangeArrowheads="1"/>
          </p:cNvSpPr>
          <p:nvPr/>
        </p:nvSpPr>
        <p:spPr bwMode="auto">
          <a:xfrm flipV="1">
            <a:off x="4792141" y="5720498"/>
            <a:ext cx="144462" cy="144462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chemeClr val="bg1"/>
              </a:solidFill>
            </a:endParaRPr>
          </a:p>
        </p:txBody>
      </p:sp>
      <p:sp>
        <p:nvSpPr>
          <p:cNvPr id="20" name="Oval 34"/>
          <p:cNvSpPr>
            <a:spLocks noChangeArrowheads="1"/>
          </p:cNvSpPr>
          <p:nvPr/>
        </p:nvSpPr>
        <p:spPr bwMode="auto">
          <a:xfrm rot="20624502" flipV="1">
            <a:off x="2168660" y="4864521"/>
            <a:ext cx="144463" cy="144462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1" name="Group 53"/>
          <p:cNvGrpSpPr>
            <a:grpSpLocks/>
          </p:cNvGrpSpPr>
          <p:nvPr/>
        </p:nvGrpSpPr>
        <p:grpSpPr bwMode="auto">
          <a:xfrm rot="20624502">
            <a:off x="5513744" y="2610231"/>
            <a:ext cx="2376488" cy="863600"/>
            <a:chOff x="3787" y="3022"/>
            <a:chExt cx="1497" cy="544"/>
          </a:xfrm>
          <a:solidFill>
            <a:schemeClr val="bg1"/>
          </a:solidFill>
        </p:grpSpPr>
        <p:sp>
          <p:nvSpPr>
            <p:cNvPr id="22" name="Line 36"/>
            <p:cNvSpPr>
              <a:spLocks noChangeShapeType="1"/>
            </p:cNvSpPr>
            <p:nvPr/>
          </p:nvSpPr>
          <p:spPr bwMode="auto">
            <a:xfrm>
              <a:off x="3787" y="3030"/>
              <a:ext cx="1497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" name="Line 38"/>
            <p:cNvSpPr>
              <a:spLocks noChangeShapeType="1"/>
            </p:cNvSpPr>
            <p:nvPr/>
          </p:nvSpPr>
          <p:spPr bwMode="auto">
            <a:xfrm>
              <a:off x="3923" y="3022"/>
              <a:ext cx="1134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Line 37"/>
            <p:cNvSpPr>
              <a:spLocks noChangeShapeType="1"/>
            </p:cNvSpPr>
            <p:nvPr/>
          </p:nvSpPr>
          <p:spPr bwMode="auto">
            <a:xfrm>
              <a:off x="3787" y="3566"/>
              <a:ext cx="1497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" name="Line 39"/>
            <p:cNvSpPr>
              <a:spLocks noChangeShapeType="1"/>
            </p:cNvSpPr>
            <p:nvPr/>
          </p:nvSpPr>
          <p:spPr bwMode="auto">
            <a:xfrm flipH="1">
              <a:off x="4241" y="3566"/>
              <a:ext cx="771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6" name="Group 50"/>
          <p:cNvGrpSpPr>
            <a:grpSpLocks/>
          </p:cNvGrpSpPr>
          <p:nvPr/>
        </p:nvGrpSpPr>
        <p:grpSpPr bwMode="auto">
          <a:xfrm rot="20624502">
            <a:off x="2671898" y="3927896"/>
            <a:ext cx="2592387" cy="0"/>
            <a:chOff x="3651" y="2205"/>
            <a:chExt cx="1633" cy="0"/>
          </a:xfrm>
          <a:solidFill>
            <a:schemeClr val="bg1"/>
          </a:solidFill>
        </p:grpSpPr>
        <p:sp>
          <p:nvSpPr>
            <p:cNvPr id="27" name="Line 30"/>
            <p:cNvSpPr>
              <a:spLocks noChangeShapeType="1"/>
            </p:cNvSpPr>
            <p:nvPr/>
          </p:nvSpPr>
          <p:spPr bwMode="auto">
            <a:xfrm>
              <a:off x="3651" y="2205"/>
              <a:ext cx="1633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8" name="Line 31"/>
            <p:cNvSpPr>
              <a:spLocks noChangeShapeType="1"/>
            </p:cNvSpPr>
            <p:nvPr/>
          </p:nvSpPr>
          <p:spPr bwMode="auto">
            <a:xfrm>
              <a:off x="3833" y="2205"/>
              <a:ext cx="499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Line 32"/>
            <p:cNvSpPr>
              <a:spLocks noChangeShapeType="1"/>
            </p:cNvSpPr>
            <p:nvPr/>
          </p:nvSpPr>
          <p:spPr bwMode="auto">
            <a:xfrm flipH="1">
              <a:off x="4513" y="2205"/>
              <a:ext cx="590" cy="0"/>
            </a:xfrm>
            <a:prstGeom prst="line">
              <a:avLst/>
            </a:prstGeom>
            <a:grpFill/>
            <a:ln w="76200">
              <a:solidFill>
                <a:schemeClr val="bg1"/>
              </a:solidFill>
              <a:round/>
              <a:headEnd type="oval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3533335580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Герман Гюнтер Грассман</a:t>
            </a:r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 апреля 1809 - 26 сентября 1877</a:t>
            </a:r>
            <a:b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немецкий физик, математик и филолог.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5137809"/>
            <a:ext cx="1800200" cy="1720191"/>
          </a:xfrm>
        </p:spPr>
      </p:pic>
      <p:pic>
        <p:nvPicPr>
          <p:cNvPr id="1026" name="Picture 2" descr="Hanke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204864"/>
            <a:ext cx="3600399" cy="4374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2492896"/>
            <a:ext cx="53640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Создатель векторного</a:t>
            </a:r>
            <a:r>
              <a:rPr lang="de-DE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счисления</a:t>
            </a:r>
            <a:r>
              <a:rPr lang="de-DE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4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1862 дал общую теорию действий над векторами. 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Герман Гюнтер Грассман</a:t>
            </a:r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 апреля 1809 - 26 сентября 1877</a:t>
            </a:r>
            <a:b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немецкий физик, математик и филолог. 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5137809"/>
            <a:ext cx="1800200" cy="1720191"/>
          </a:xfrm>
        </p:spPr>
      </p:pic>
      <p:pic>
        <p:nvPicPr>
          <p:cNvPr id="1026" name="Picture 2" descr="Hanke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204864"/>
            <a:ext cx="3600399" cy="4374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2708920"/>
            <a:ext cx="536408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Ввёл особые символы для обозначения этих действий и изучил законы действий над ними. 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Герман Гюнтер Грассман</a:t>
            </a:r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pt509_stick_figure_podium_speaking-348x37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8560" y="5137809"/>
            <a:ext cx="1800200" cy="1720191"/>
          </a:xfrm>
        </p:spPr>
      </p:pic>
      <p:pic>
        <p:nvPicPr>
          <p:cNvPr id="1026" name="Picture 2" descr="Hanke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204864"/>
            <a:ext cx="3600399" cy="4374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1196752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Действия над векторами: 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0" name="Заголовок 1"/>
              <p:cNvSpPr txBox="1">
                <a:spLocks/>
              </p:cNvSpPr>
              <p:nvPr/>
            </p:nvSpPr>
            <p:spPr>
              <a:xfrm>
                <a:off x="1662989" y="2109374"/>
                <a:ext cx="3094112" cy="6100847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ctr" defTabSz="914400" rtl="0" eaLnBrk="1" latinLnBrk="0" hangingPunct="1"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𝒂</m:t>
                        </m:r>
                      </m:e>
                    </m:acc>
                    <m:r>
                      <a:rPr lang="en-US" sz="8000" b="1" i="1" smtClean="0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+</m:t>
                    </m:r>
                  </m:oMath>
                </a14:m>
                <a:r>
                  <a:rPr lang="ru-RU" sz="8000" b="1" dirty="0" smtClean="0">
                    <a:solidFill>
                      <a:schemeClr val="bg1"/>
                    </a:solidFill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𝒃</m:t>
                        </m:r>
                      </m:e>
                    </m:acc>
                  </m:oMath>
                </a14:m>
                <a:r>
                  <a:rPr lang="en-US" sz="80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en-US" sz="80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</a:b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𝒂</m:t>
                        </m:r>
                      </m:e>
                    </m:acc>
                    <m:r>
                      <a:rPr lang="en-US" sz="8000" b="1" i="1" smtClean="0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−</m:t>
                    </m:r>
                  </m:oMath>
                </a14:m>
                <a:r>
                  <a:rPr lang="ru-RU" sz="8000" b="1" dirty="0" smtClean="0">
                    <a:solidFill>
                      <a:schemeClr val="bg1"/>
                    </a:solidFill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𝒃</m:t>
                        </m:r>
                      </m:e>
                    </m:acc>
                  </m:oMath>
                </a14:m>
                <a:r>
                  <a:rPr lang="en-US" sz="80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en-US" sz="80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</a:b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𝒂</m:t>
                        </m:r>
                      </m:e>
                    </m:acc>
                    <m:r>
                      <a:rPr lang="ru-RU" sz="8000" b="1" i="1" smtClean="0">
                        <a:solidFill>
                          <a:schemeClr val="bg1"/>
                        </a:solidFill>
                        <a:latin typeface="Cambria Math"/>
                        <a:cs typeface="Times New Roman" pitchFamily="18" charset="0"/>
                      </a:rPr>
                      <m:t>∗</m:t>
                    </m:r>
                  </m:oMath>
                </a14:m>
                <a:r>
                  <a:rPr lang="ru-RU" sz="8000" b="1" dirty="0" smtClean="0">
                    <a:solidFill>
                      <a:schemeClr val="bg1"/>
                    </a:solidFill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ru-RU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a:rPr lang="en-US" sz="8000" b="1" i="1" smtClean="0">
                            <a:solidFill>
                              <a:schemeClr val="bg1"/>
                            </a:solidFill>
                            <a:latin typeface="Cambria Math"/>
                            <a:cs typeface="Times New Roman" pitchFamily="18" charset="0"/>
                          </a:rPr>
                          <m:t>𝒃</m:t>
                        </m:r>
                      </m:e>
                    </m:acc>
                  </m:oMath>
                </a14:m>
                <a:r>
                  <a:rPr lang="en-US" sz="80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en-US" sz="8000" b="1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</a:br>
                <a:endParaRPr lang="ru-RU" sz="80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0" name="Заголовок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2989" y="2109374"/>
                <a:ext cx="3094112" cy="6100847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463217361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</TotalTime>
  <Words>462</Words>
  <Application>Microsoft Office PowerPoint</Application>
  <PresentationFormat>Экран (4:3)</PresentationFormat>
  <Paragraphs>120</Paragraphs>
  <Slides>37</Slides>
  <Notes>1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Векторы  на плоскости </vt:lpstr>
      <vt:lpstr>Цель: совершенствование знаний и умений по теме «Векторы» </vt:lpstr>
      <vt:lpstr>Задачи:</vt:lpstr>
      <vt:lpstr>Ход урока:  </vt:lpstr>
      <vt:lpstr>- Понятие вектор - Нулевой вектор - Координаты вектора  - Длина вектора - Единичный вектор  </vt:lpstr>
      <vt:lpstr>Слайд 6</vt:lpstr>
      <vt:lpstr>Герман Гюнтер Грассман  15 апреля 1809 - 26 сентября 1877  немецкий физик, математик и филолог.  </vt:lpstr>
      <vt:lpstr>Герман Гюнтер Грассман  15 апреля 1809 - 26 сентября 1877  немецкий физик, математик и филолог.  </vt:lpstr>
      <vt:lpstr>Герман Гюнтер Грассман   </vt:lpstr>
      <vt:lpstr>Слайд 10</vt:lpstr>
      <vt:lpstr>Уильям Роуан Гамильтон  4 августа 1805 - 2 сентября 1865 выдающийся ирландский математик, механик и физик. </vt:lpstr>
      <vt:lpstr>Уильям Роуан Гамильтон </vt:lpstr>
      <vt:lpstr>Уильям Роуан Гамильтон  </vt:lpstr>
      <vt:lpstr>Слайд 14</vt:lpstr>
      <vt:lpstr>Джозайя Уиллард Гиббс   1839 - 1903 американский физик, математик и механик, один из создателей векторного анализа.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ГЕОМЕТРИЧЕСКИЙ ЛАБИРИНТ 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Векторы. Модуль вектора. Равенство векторов. Сложение векторов и умножение вектора на число. Угол между векторами. Координаты вектора. Скалярное произведение векторов. Коллинеарные векторы. Разложение вектора по двум неколлинеарным векторам. Компланарные векторы. Разложение по трем некомпланарным векторам. </vt:lpstr>
      <vt:lpstr>Координаты и векторы. Декартовы координаты в пространстве. Формула расстояния между двумя точками. Уравнения сферы и плоскости. Формула расстояния от точки до плоскости.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Домашний</dc:creator>
  <cp:lastModifiedBy>Домашний</cp:lastModifiedBy>
  <cp:revision>191</cp:revision>
  <dcterms:created xsi:type="dcterms:W3CDTF">2013-02-06T14:19:34Z</dcterms:created>
  <dcterms:modified xsi:type="dcterms:W3CDTF">2013-02-12T03:33:05Z</dcterms:modified>
</cp:coreProperties>
</file>